
<file path=[Content_Types].xml><?xml version="1.0" encoding="utf-8"?>
<Types xmlns="http://schemas.openxmlformats.org/package/2006/content-types">
  <Override PartName="/ppt/notesSlides/notesSlide24.xml" ContentType="application/vnd.openxmlformats-officedocument.presentationml.notesSlide+xml"/>
  <Default Extension="rels" ContentType="application/vnd.openxmlformats-package.relationships+xml"/>
  <Override PartName="/ppt/slides/slide14.xml" ContentType="application/vnd.openxmlformats-officedocument.presentationml.slide+xml"/>
  <Override PartName="/ppt/notesSlides/notesSlide16.xml" ContentType="application/vnd.openxmlformats-officedocument.presentationml.notesSlide+xml"/>
  <Override PartName="/ppt/embeddings/oleObject1.bin" ContentType="application/vnd.openxmlformats-officedocument.oleObject"/>
  <Default Extension="xml" ContentType="application/xml"/>
  <Override PartName="/ppt/slides/slide45.xml" ContentType="application/vnd.openxmlformats-officedocument.presentationml.slide+xml"/>
  <Override PartName="/ppt/tableStyles.xml" ContentType="application/vnd.openxmlformats-officedocument.presentationml.tableStyles+xml"/>
  <Override PartName="/ppt/notesSlides/notesSlide1.xml" ContentType="application/vnd.openxmlformats-officedocument.presentationml.notesSlide+xml"/>
  <Override PartName="/ppt/slides/slide28.xml" ContentType="application/vnd.openxmlformats-officedocument.presentationml.slide+xml"/>
  <Override PartName="/ppt/slides/slide54.xml" ContentType="application/vnd.openxmlformats-officedocument.presentationml.slide+xml"/>
  <Override PartName="/ppt/slides/slide21.xml" ContentType="application/vnd.openxmlformats-officedocument.presentationml.slide+xml"/>
  <Override PartName="/ppt/slides/slide37.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notesSlides/notesSlide9.xml" ContentType="application/vnd.openxmlformats-officedocument.presentationml.notes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slides/slide44.xml" ContentType="application/vnd.openxmlformats-officedocument.presentationml.slide+xml"/>
  <Override PartName="/ppt/slides/slide27.xml" ContentType="application/vnd.openxmlformats-officedocument.presentationml.slide+xml"/>
  <Override PartName="/ppt/slides/slide53.xml" ContentType="application/vnd.openxmlformats-officedocument.presentationml.slide+xml"/>
  <Default Extension="vml" ContentType="application/vnd.openxmlformats-officedocument.vmlDrawing"/>
  <Override PartName="/ppt/slides/slide20.xml" ContentType="application/vnd.openxmlformats-officedocument.presentationml.slide+xml"/>
  <Override PartName="/ppt/slides/slide36.xml" ContentType="application/vnd.openxmlformats-officedocument.presentationml.slide+xml"/>
  <Override PartName="/ppt/notesSlides/notesSlide22.xml" ContentType="application/vnd.openxmlformats-officedocument.presentationml.notesSlide+xml"/>
  <Override PartName="/ppt/slides/slide4.xml" ContentType="application/vnd.openxmlformats-officedocument.presentationml.slide+xml"/>
  <Override PartName="/ppt/slides/slide19.xml" ContentType="application/vnd.openxmlformats-officedocument.presentationml.slide+xml"/>
  <Override PartName="/ppt/slideLayouts/slideLayout4.xml" ContentType="application/vnd.openxmlformats-officedocument.presentationml.slideLayout+xml"/>
  <Default Extension="png" ContentType="image/png"/>
  <Override PartName="/ppt/notesSlides/notesSlide8.xml" ContentType="application/vnd.openxmlformats-officedocument.presentationml.notesSlide+xml"/>
  <Override PartName="/ppt/slides/slide12.xml" ContentType="application/vnd.openxmlformats-officedocument.presentationml.slide+xml"/>
  <Override PartName="/ppt/notesSlides/notesSlide14.xml" ContentType="application/vnd.openxmlformats-officedocument.presentationml.notesSlide+xml"/>
  <Override PartName="/ppt/slides/slide60.xml" ContentType="application/vnd.openxmlformats-officedocument.presentationml.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43.xml" ContentType="application/vnd.openxmlformats-officedocument.presentationml.slide+xml"/>
  <Override PartName="/ppt/slides/slide59.xml" ContentType="application/vnd.openxmlformats-officedocument.presentationml.slide+xml"/>
  <Override PartName="/ppt/slides/slide26.xml" ContentType="application/vnd.openxmlformats-officedocument.presentationml.slide+xml"/>
  <Override PartName="/ppt/slides/slide52.xml" ContentType="application/vnd.openxmlformats-officedocument.presentationml.slide+xml"/>
  <Override PartName="/ppt/slides/slide35.xml" ContentType="application/vnd.openxmlformats-officedocument.presentationml.slide+xml"/>
  <Override PartName="/ppt/notesSlides/notesSlide21.xml" ContentType="application/vnd.openxmlformats-officedocument.presentationml.notes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slides/slide49.xml" ContentType="application/vnd.openxmlformats-officedocument.presentationml.slide+xml"/>
  <Override PartName="/ppt/notesSlides/notesSlide5.xml" ContentType="application/vnd.openxmlformats-officedocument.presentationml.notesSlide+xml"/>
  <Override PartName="/ppt/slides/slide42.xml" ContentType="application/vnd.openxmlformats-officedocument.presentationml.slide+xml"/>
  <Override PartName="/ppt/slides/slide58.xml" ContentType="application/vnd.openxmlformats-officedocument.presentationml.slide+xml"/>
  <Override PartName="/ppt/slides/slide25.xml" ContentType="application/vnd.openxmlformats-officedocument.presentationml.slide+xml"/>
  <Override PartName="/ppt/slides/slide51.xml" ContentType="application/vnd.openxmlformats-officedocument.presentationml.slide+xml"/>
  <Override PartName="/ppt/slides/slide9.xml" ContentType="application/vnd.openxmlformats-officedocument.presentationml.slide+xml"/>
  <Override PartName="/ppt/notesSlides/notesSlide27.xml" ContentType="application/vnd.openxmlformats-officedocument.presentationml.notesSlide+xml"/>
  <Override PartName="/ppt/slideLayouts/slideLayout9.xml" ContentType="application/vnd.openxmlformats-officedocument.presentationml.slideLayout+xml"/>
  <Override PartName="/ppt/slides/slide34.xml" ContentType="application/vnd.openxmlformats-officedocument.presentationml.slide+xml"/>
  <Override PartName="/ppt/notesSlides/notesSlide20.xml" ContentType="application/vnd.openxmlformats-officedocument.presentationml.notes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Default Extension="wmf" ContentType="image/x-wmf"/>
  <Override PartName="/ppt/slides/slide48.xml" ContentType="application/vnd.openxmlformats-officedocument.presentationml.slide+xml"/>
  <Override PartName="/docProps/app.xml" ContentType="application/vnd.openxmlformats-officedocument.extended-properties+xml"/>
  <Override PartName="/ppt/notesSlides/notesSlide4.xml" ContentType="application/vnd.openxmlformats-officedocument.presentationml.notesSlide+xml"/>
  <Override PartName="/ppt/slides/slide41.xml" ContentType="application/vnd.openxmlformats-officedocument.presentationml.slide+xml"/>
  <Override PartName="/ppt/slides/slide57.xml" ContentType="application/vnd.openxmlformats-officedocument.presentationml.slide+xml"/>
  <Override PartName="/ppt/slides/slide24.xml" ContentType="application/vnd.openxmlformats-officedocument.presentationml.slide+xml"/>
  <Override PartName="/ppt/notesSlides/notesSlide10.xml" ContentType="application/vnd.openxmlformats-officedocument.presentationml.notesSlide+xml"/>
  <Override PartName="/ppt/slides/slide50.xml" ContentType="application/vnd.openxmlformats-officedocument.presentationml.slide+xml"/>
  <Override PartName="/ppt/slides/slide8.xml" ContentType="application/vnd.openxmlformats-officedocument.presentationml.slide+xml"/>
  <Override PartName="/ppt/notesSlides/notesSlide26.xml" ContentType="application/vnd.openxmlformats-officedocument.presentationml.notes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Override PartName="/ppt/viewProps.xml" ContentType="application/vnd.openxmlformats-officedocument.presentationml.viewProps+xml"/>
  <Default Extension="jpeg" ContentType="image/jpeg"/>
  <Override PartName="/ppt/notesSlides/notesSlide11.xml" ContentType="application/vnd.openxmlformats-officedocument.presentationml.notesSlide+xml"/>
  <Override PartName="/ppt/embeddings/oleObject3.bin" ContentType="application/vnd.openxmlformats-officedocument.oleObject"/>
  <Override PartName="/ppt/slides/slide47.xml" ContentType="application/vnd.openxmlformats-officedocument.presentationml.slide+xml"/>
  <Override PartName="/ppt/notesSlides/notesSlide3.xml" ContentType="application/vnd.openxmlformats-officedocument.presentationml.notesSlide+xml"/>
  <Override PartName="/ppt/slides/slide40.xml" ContentType="application/vnd.openxmlformats-officedocument.presentationml.slide+xml"/>
  <Override PartName="/ppt/theme/theme2.xml" ContentType="application/vnd.openxmlformats-officedocument.theme+xml"/>
  <Override PartName="/ppt/slides/slide56.xml" ContentType="application/vnd.openxmlformats-officedocument.presentationml.slide+xml"/>
  <Override PartName="/ppt/slideLayouts/slideLayout11.xml" ContentType="application/vnd.openxmlformats-officedocument.presentationml.slideLayout+xml"/>
  <Override PartName="/ppt/slides/slide39.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notesSlides/notesSlide25.xml" ContentType="application/vnd.openxmlformats-officedocument.presentationml.notes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embeddings/oleObject2.bin" ContentType="application/vnd.openxmlformats-officedocument.oleObject"/>
  <Override PartName="/ppt/slides/slide46.xml" ContentType="application/vnd.openxmlformats-officedocument.presentationml.slide+xml"/>
  <Override PartName="/ppt/notesSlides/notesSlide2.xml" ContentType="application/vnd.openxmlformats-officedocument.presentationml.notesSlide+xml"/>
  <Override PartName="/ppt/slides/slide29.xml" ContentType="application/vnd.openxmlformats-officedocument.presentationml.slide+xml"/>
  <Override PartName="/ppt/slides/slide55.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816" r:id="rId1"/>
  </p:sldMasterIdLst>
  <p:notesMasterIdLst>
    <p:notesMasterId r:id="rId62"/>
  </p:notesMasterIdLst>
  <p:sldIdLst>
    <p:sldId id="256" r:id="rId2"/>
    <p:sldId id="361" r:id="rId3"/>
    <p:sldId id="360" r:id="rId4"/>
    <p:sldId id="359" r:id="rId5"/>
    <p:sldId id="295" r:id="rId6"/>
    <p:sldId id="311" r:id="rId7"/>
    <p:sldId id="312" r:id="rId8"/>
    <p:sldId id="313" r:id="rId9"/>
    <p:sldId id="317" r:id="rId10"/>
    <p:sldId id="314" r:id="rId11"/>
    <p:sldId id="315" r:id="rId12"/>
    <p:sldId id="301" r:id="rId13"/>
    <p:sldId id="302" r:id="rId14"/>
    <p:sldId id="303" r:id="rId15"/>
    <p:sldId id="304" r:id="rId16"/>
    <p:sldId id="305" r:id="rId17"/>
    <p:sldId id="309" r:id="rId18"/>
    <p:sldId id="328" r:id="rId19"/>
    <p:sldId id="330" r:id="rId20"/>
    <p:sldId id="265" r:id="rId21"/>
    <p:sldId id="347" r:id="rId22"/>
    <p:sldId id="349" r:id="rId23"/>
    <p:sldId id="318" r:id="rId24"/>
    <p:sldId id="270" r:id="rId25"/>
    <p:sldId id="319" r:id="rId26"/>
    <p:sldId id="348" r:id="rId27"/>
    <p:sldId id="293" r:id="rId28"/>
    <p:sldId id="287" r:id="rId29"/>
    <p:sldId id="352" r:id="rId30"/>
    <p:sldId id="331" r:id="rId31"/>
    <p:sldId id="332" r:id="rId32"/>
    <p:sldId id="333" r:id="rId33"/>
    <p:sldId id="336" r:id="rId34"/>
    <p:sldId id="337" r:id="rId35"/>
    <p:sldId id="334" r:id="rId36"/>
    <p:sldId id="341" r:id="rId37"/>
    <p:sldId id="340" r:id="rId38"/>
    <p:sldId id="351" r:id="rId39"/>
    <p:sldId id="355" r:id="rId40"/>
    <p:sldId id="338" r:id="rId41"/>
    <p:sldId id="281" r:id="rId42"/>
    <p:sldId id="343" r:id="rId43"/>
    <p:sldId id="342" r:id="rId44"/>
    <p:sldId id="356" r:id="rId45"/>
    <p:sldId id="339" r:id="rId46"/>
    <p:sldId id="320" r:id="rId47"/>
    <p:sldId id="357" r:id="rId48"/>
    <p:sldId id="344" r:id="rId49"/>
    <p:sldId id="322" r:id="rId50"/>
    <p:sldId id="323" r:id="rId51"/>
    <p:sldId id="324" r:id="rId52"/>
    <p:sldId id="325" r:id="rId53"/>
    <p:sldId id="329" r:id="rId54"/>
    <p:sldId id="358" r:id="rId55"/>
    <p:sldId id="345" r:id="rId56"/>
    <p:sldId id="327" r:id="rId57"/>
    <p:sldId id="353" r:id="rId58"/>
    <p:sldId id="362" r:id="rId59"/>
    <p:sldId id="326" r:id="rId60"/>
    <p:sldId id="350" r:id="rId6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A07D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9" d="100"/>
          <a:sy n="89" d="100"/>
        </p:scale>
        <p:origin x="-800"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112"/>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printerSettings" Target="printerSettings/printerSettings1.bin"/><Relationship Id="rId64" Type="http://schemas.openxmlformats.org/officeDocument/2006/relationships/presProps" Target="presProps.xml"/><Relationship Id="rId65" Type="http://schemas.openxmlformats.org/officeDocument/2006/relationships/viewProps" Target="viewProps.xml"/><Relationship Id="rId66" Type="http://schemas.openxmlformats.org/officeDocument/2006/relationships/theme" Target="theme/theme1.xml"/><Relationship Id="rId67"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800A4D-7186-1644-B216-E0B4413B913A}" type="datetimeFigureOut">
              <a:rPr lang="en-US" smtClean="0"/>
              <a:pPr/>
              <a:t>7/24/10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1253C2-915A-284F-B308-89F7769206E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B4665864-D349-6F4F-9705-FDF086F6D56E}" type="slidenum">
              <a:rPr lang="en-US"/>
              <a:pPr/>
              <a:t>2</a:t>
            </a:fld>
            <a:endParaRPr lang="en-US"/>
          </a:p>
        </p:txBody>
      </p:sp>
      <p:sp>
        <p:nvSpPr>
          <p:cNvPr id="24579" name="Rectangle 2"/>
          <p:cNvSpPr>
            <a:spLocks noRo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r>
              <a:rPr lang="en-US" dirty="0" smtClean="0"/>
              <a:t>Assign one’s and two’s (Feldman)</a:t>
            </a: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Slide Image Placeholder 1"/>
          <p:cNvSpPr>
            <a:spLocks noGrp="1" noRot="1" noChangeAspect="1"/>
          </p:cNvSpPr>
          <p:nvPr>
            <p:ph type="sldImg"/>
          </p:nvPr>
        </p:nvSpPr>
        <p:spPr>
          <a:ln/>
        </p:spPr>
      </p:sp>
      <p:sp>
        <p:nvSpPr>
          <p:cNvPr id="49155" name="Notes Placeholder 2"/>
          <p:cNvSpPr>
            <a:spLocks noGrp="1"/>
          </p:cNvSpPr>
          <p:nvPr>
            <p:ph type="body" idx="1"/>
          </p:nvPr>
        </p:nvSpPr>
        <p:spPr/>
        <p:txBody>
          <a:bodyPr/>
          <a:lstStyle/>
          <a:p>
            <a:endParaRPr lang="en-US">
              <a:latin typeface="Arial" charset="0"/>
              <a:ea typeface="ＭＳ Ｐゴシック" charset="-128"/>
              <a:cs typeface="ＭＳ Ｐゴシック" charset="-128"/>
            </a:endParaRPr>
          </a:p>
        </p:txBody>
      </p:sp>
      <p:sp>
        <p:nvSpPr>
          <p:cNvPr id="49156" name="Slide Number Placeholder 3"/>
          <p:cNvSpPr>
            <a:spLocks noGrp="1"/>
          </p:cNvSpPr>
          <p:nvPr>
            <p:ph type="sldNum" sz="quarter" idx="5"/>
          </p:nvPr>
        </p:nvSpPr>
        <p:spPr>
          <a:noFill/>
        </p:spPr>
        <p:txBody>
          <a:bodyPr/>
          <a:lstStyle/>
          <a:p>
            <a:fld id="{9509D578-EFDE-1140-8748-B253FB29082D}" type="slidenum">
              <a:rPr lang="en-US"/>
              <a:pPr/>
              <a:t>24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p:spPr>
        <p:txBody>
          <a:bodyPr/>
          <a:lstStyle/>
          <a:p>
            <a:r>
              <a:rPr lang="en-US">
                <a:latin typeface="Arial" charset="0"/>
                <a:ea typeface="ＭＳ Ｐゴシック" charset="-128"/>
                <a:cs typeface="ＭＳ Ｐゴシック" charset="-128"/>
              </a:rPr>
              <a:t>CD Slides for Handout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6" name="Slide Image Placeholder 1"/>
          <p:cNvSpPr>
            <a:spLocks noGrp="1" noRot="1" noChangeAspect="1"/>
          </p:cNvSpPr>
          <p:nvPr>
            <p:ph type="sldImg"/>
          </p:nvPr>
        </p:nvSpPr>
        <p:spPr>
          <a:ln/>
        </p:spPr>
      </p:sp>
      <p:sp>
        <p:nvSpPr>
          <p:cNvPr id="72707" name="Notes Placeholder 2"/>
          <p:cNvSpPr>
            <a:spLocks noGrp="1"/>
          </p:cNvSpPr>
          <p:nvPr>
            <p:ph type="body" idx="1"/>
          </p:nvPr>
        </p:nvSpPr>
        <p:spPr/>
        <p:txBody>
          <a:bodyPr/>
          <a:lstStyle/>
          <a:p>
            <a:r>
              <a:rPr lang="en-US">
                <a:latin typeface="Arial" charset="0"/>
                <a:ea typeface="ＭＳ Ｐゴシック" charset="-128"/>
                <a:cs typeface="ＭＳ Ｐゴシック" charset="-128"/>
              </a:rPr>
              <a:t>Lessons include scripting for precise and consistent presentation of math-related vocab</a:t>
            </a:r>
          </a:p>
          <a:p>
            <a:endParaRPr lang="en-US">
              <a:latin typeface="Arial" charset="0"/>
              <a:ea typeface="ＭＳ Ｐゴシック" charset="-128"/>
              <a:cs typeface="ＭＳ Ｐゴシック" charset="-128"/>
            </a:endParaRPr>
          </a:p>
        </p:txBody>
      </p:sp>
      <p:sp>
        <p:nvSpPr>
          <p:cNvPr id="72708" name="Slide Number Placeholder 3"/>
          <p:cNvSpPr>
            <a:spLocks noGrp="1"/>
          </p:cNvSpPr>
          <p:nvPr>
            <p:ph type="sldNum" sz="quarter" idx="5"/>
          </p:nvPr>
        </p:nvSpPr>
        <p:spPr>
          <a:noFill/>
        </p:spPr>
        <p:txBody>
          <a:bodyPr/>
          <a:lstStyle/>
          <a:p>
            <a:fld id="{7EEE3571-3E04-0C4B-9113-28DA1FE915D2}" type="slidenum">
              <a:rPr lang="en-US"/>
              <a:pPr/>
              <a:t>28</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853CF0-A04E-B748-BF98-EC326459F499}" type="slidenum">
              <a:rPr lang="en-US"/>
              <a:pPr/>
              <a:t>29</a:t>
            </a:fld>
            <a:endParaRPr lang="en-US"/>
          </a:p>
        </p:txBody>
      </p:sp>
      <p:sp>
        <p:nvSpPr>
          <p:cNvPr id="157698" name="Rectangle 2"/>
          <p:cNvSpPr>
            <a:spLocks noChangeArrowheads="1" noTextEdit="1"/>
          </p:cNvSpPr>
          <p:nvPr>
            <p:ph type="sldImg"/>
          </p:nvPr>
        </p:nvSpPr>
        <p:spPr>
          <a:ln/>
        </p:spPr>
      </p:sp>
      <p:sp>
        <p:nvSpPr>
          <p:cNvPr id="15769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374F01-E46F-CA4F-AA56-E7C641C48436}" type="slidenum">
              <a:rPr lang="en-US"/>
              <a:pPr/>
              <a:t>30</a:t>
            </a:fld>
            <a:endParaRPr lang="en-US"/>
          </a:p>
        </p:txBody>
      </p:sp>
      <p:sp>
        <p:nvSpPr>
          <p:cNvPr id="145410" name="Rectangle 2"/>
          <p:cNvSpPr>
            <a:spLocks noChangeArrowheads="1" noTextEdit="1"/>
          </p:cNvSpPr>
          <p:nvPr>
            <p:ph type="sldImg"/>
          </p:nvPr>
        </p:nvSpPr>
        <p:spPr>
          <a:xfrm>
            <a:off x="1144588" y="685800"/>
            <a:ext cx="4572000" cy="3429000"/>
          </a:xfrm>
          <a:ln/>
        </p:spPr>
      </p:sp>
      <p:sp>
        <p:nvSpPr>
          <p:cNvPr id="145411" name="Rectangle 3"/>
          <p:cNvSpPr>
            <a:spLocks noGrp="1" noChangeArrowheads="1"/>
          </p:cNvSpPr>
          <p:nvPr>
            <p:ph type="body" idx="1"/>
          </p:nvPr>
        </p:nvSpPr>
        <p:spPr>
          <a:xfrm>
            <a:off x="685800" y="4343400"/>
            <a:ext cx="5486400" cy="4114800"/>
          </a:xfrm>
        </p:spPr>
        <p:txBody>
          <a:bodyPr/>
          <a:lstStyle/>
          <a:p>
            <a:r>
              <a:rPr lang="en-US" dirty="0" smtClean="0"/>
              <a:t>Connections </a:t>
            </a:r>
            <a:r>
              <a:rPr lang="en-US" dirty="0"/>
              <a:t>between math concepts is a very different thing </a:t>
            </a:r>
            <a:r>
              <a:rPr lang="en-US" dirty="0" smtClean="0"/>
              <a:t>than </a:t>
            </a:r>
            <a:r>
              <a:rPr lang="en-US" dirty="0"/>
              <a:t>connections to the real world.  Countries that emphasis real world connections without the math connections perform the worst.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7C4333-73CC-714A-878C-4BC81A76A966}" type="slidenum">
              <a:rPr lang="en-US"/>
              <a:pPr/>
              <a:t>31</a:t>
            </a:fld>
            <a:endParaRPr lang="en-US"/>
          </a:p>
        </p:txBody>
      </p:sp>
      <p:sp>
        <p:nvSpPr>
          <p:cNvPr id="147458" name="Rectangle 2"/>
          <p:cNvSpPr>
            <a:spLocks noChangeArrowheads="1" noTextEdit="1"/>
          </p:cNvSpPr>
          <p:nvPr>
            <p:ph type="sldImg"/>
          </p:nvPr>
        </p:nvSpPr>
        <p:spPr>
          <a:xfrm>
            <a:off x="1144588" y="685800"/>
            <a:ext cx="4572000" cy="3429000"/>
          </a:xfrm>
          <a:ln/>
        </p:spPr>
      </p:sp>
      <p:sp>
        <p:nvSpPr>
          <p:cNvPr id="147459" name="Rectangle 3"/>
          <p:cNvSpPr>
            <a:spLocks noGrp="1" noChangeArrowheads="1"/>
          </p:cNvSpPr>
          <p:nvPr>
            <p:ph type="body" idx="1"/>
          </p:nvPr>
        </p:nvSpPr>
        <p:spPr>
          <a:xfrm>
            <a:off x="685800" y="4343400"/>
            <a:ext cx="5486400" cy="4114800"/>
          </a:xfrm>
        </p:spPr>
        <p:txBody>
          <a:bodyPr/>
          <a:lstStyle/>
          <a:p>
            <a:r>
              <a:rPr lang="en-US" dirty="0" smtClean="0"/>
              <a:t>What </a:t>
            </a:r>
            <a:r>
              <a:rPr lang="en-US" dirty="0"/>
              <a:t>is 4 squared?  (16)</a:t>
            </a:r>
          </a:p>
          <a:p>
            <a:r>
              <a:rPr lang="en-US" dirty="0"/>
              <a:t>What IS 4 squared?   (What’s this geometry term doing in the middle of my </a:t>
            </a:r>
            <a:r>
              <a:rPr lang="en-US" dirty="0" err="1"/>
              <a:t>prealgebra</a:t>
            </a:r>
            <a:r>
              <a:rPr lang="en-US" dirty="0"/>
              <a:t> lesson?) Teachers don’t see this as a connections problem.</a:t>
            </a:r>
          </a:p>
          <a:p>
            <a:r>
              <a:rPr lang="en-US" dirty="0"/>
              <a:t>What we do is to emphasize the procedures.  4 square = 4 </a:t>
            </a:r>
            <a:r>
              <a:rPr lang="en-US" dirty="0" err="1"/>
              <a:t>x</a:t>
            </a:r>
            <a:r>
              <a:rPr lang="en-US" dirty="0"/>
              <a:t> 4 </a:t>
            </a:r>
            <a:r>
              <a:rPr lang="en-US" dirty="0" smtClean="0"/>
              <a:t> </a:t>
            </a:r>
          </a:p>
          <a:p>
            <a:r>
              <a:rPr lang="en-US" dirty="0" smtClean="0"/>
              <a:t>What </a:t>
            </a:r>
            <a:r>
              <a:rPr lang="en-US" dirty="0"/>
              <a:t>is the common error pattern?  Students tell us 4 </a:t>
            </a:r>
            <a:r>
              <a:rPr lang="en-US" dirty="0" err="1"/>
              <a:t>x</a:t>
            </a:r>
            <a:r>
              <a:rPr lang="en-US" dirty="0"/>
              <a:t> 2.  Why does this happen---the kids are concrete---you say something about multiplication and they are connecting to their prior knowledge for multiplication  which is to multiply the two numbers.  If we give them something else concrete—i.e. the geometry that actually connects the mathematics for them---they will get IT!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52CCC2-408A-8448-8D24-C0158DDCD829}" type="slidenum">
              <a:rPr lang="en-US"/>
              <a:pPr/>
              <a:t>32</a:t>
            </a:fld>
            <a:endParaRPr lang="en-US"/>
          </a:p>
        </p:txBody>
      </p:sp>
      <p:sp>
        <p:nvSpPr>
          <p:cNvPr id="149506" name="Rectangle 2"/>
          <p:cNvSpPr>
            <a:spLocks noChangeArrowheads="1" noTextEdit="1"/>
          </p:cNvSpPr>
          <p:nvPr>
            <p:ph type="sldImg"/>
          </p:nvPr>
        </p:nvSpPr>
        <p:spPr>
          <a:xfrm>
            <a:off x="1144588" y="685800"/>
            <a:ext cx="4572000" cy="3429000"/>
          </a:xfrm>
          <a:ln/>
        </p:spPr>
      </p:sp>
      <p:sp>
        <p:nvSpPr>
          <p:cNvPr id="149507" name="Rectangle 3"/>
          <p:cNvSpPr>
            <a:spLocks noGrp="1" noChangeArrowheads="1"/>
          </p:cNvSpPr>
          <p:nvPr>
            <p:ph type="body" idx="1"/>
          </p:nvPr>
        </p:nvSpPr>
        <p:spPr>
          <a:xfrm>
            <a:off x="685800" y="4343400"/>
            <a:ext cx="5486400" cy="4114800"/>
          </a:xfrm>
        </p:spPr>
        <p:txBody>
          <a:bodyPr/>
          <a:lstStyle/>
          <a:p>
            <a:r>
              <a:rPr lang="en-US"/>
              <a:t>How many different forms of the number 16 do you see here?</a:t>
            </a:r>
          </a:p>
          <a:p>
            <a:r>
              <a:rPr lang="en-US"/>
              <a:t>Think about the power for students to understand algebra if they are firmly entrenched in forms of a number.</a:t>
            </a:r>
          </a:p>
          <a:p>
            <a:r>
              <a:rPr lang="en-US"/>
              <a:t>Take your particularity concrete kid---they can now understand this concept using quantity and magnitude We can emphasis for them the equality of the different forms of this number 16 and if the student really needs concrete support to understand the concept—they count the squares to attach to the concept.  We are already hooking into our geometric thinking at a very early age!</a:t>
            </a:r>
          </a:p>
          <a:p>
            <a:r>
              <a:rPr lang="en-US"/>
              <a:t>As we talk about this---we are making stronger implementation choices that helps students make stronger connections within the mathematics.  In addition, we are differentiating our instruction with various strategies at different places where students can “get it”.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83B41A-2A0F-D841-8099-70B8A5FD544D}" type="slidenum">
              <a:rPr lang="en-US"/>
              <a:pPr/>
              <a:t>33</a:t>
            </a:fld>
            <a:endParaRPr lang="en-US"/>
          </a:p>
        </p:txBody>
      </p:sp>
      <p:sp>
        <p:nvSpPr>
          <p:cNvPr id="218114" name="Rectangle 2"/>
          <p:cNvSpPr>
            <a:spLocks noChangeArrowheads="1" noTextEdit="1"/>
          </p:cNvSpPr>
          <p:nvPr>
            <p:ph type="sldImg"/>
          </p:nvPr>
        </p:nvSpPr>
        <p:spPr>
          <a:xfrm>
            <a:off x="1144588" y="685800"/>
            <a:ext cx="4572000" cy="3429000"/>
          </a:xfrm>
          <a:ln/>
        </p:spPr>
      </p:sp>
      <p:sp>
        <p:nvSpPr>
          <p:cNvPr id="218115" name="Rectangle 3"/>
          <p:cNvSpPr>
            <a:spLocks noGrp="1" noChangeArrowheads="1"/>
          </p:cNvSpPr>
          <p:nvPr>
            <p:ph type="body" idx="1"/>
          </p:nvPr>
        </p:nvSpPr>
        <p:spPr>
          <a:xfrm>
            <a:off x="685800" y="4343400"/>
            <a:ext cx="5486400" cy="4114800"/>
          </a:xfrm>
        </p:spPr>
        <p:txBody>
          <a:bodyPr/>
          <a:lstStyle/>
          <a:p>
            <a:r>
              <a:rPr lang="en-US" dirty="0" smtClean="0"/>
              <a:t>Students </a:t>
            </a:r>
            <a:r>
              <a:rPr lang="en-US" dirty="0"/>
              <a:t>are sponges and we need to think through our word choices.  They are listening and learning well!</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While alligators mouths may be a way for students to remember the signs</a:t>
            </a:r>
            <a:r>
              <a:rPr lang="en-US" baseline="0" dirty="0" smtClean="0"/>
              <a:t> &lt; and &gt;, if we do not consistently use the terms “greater than” or “less than”, they will not use them either.</a:t>
            </a:r>
          </a:p>
          <a:p>
            <a:r>
              <a:rPr lang="en-US" baseline="0" dirty="0" smtClean="0"/>
              <a:t>If we call a vertex a “corner” always, will students really know what it is we are referring to?</a:t>
            </a:r>
            <a:endParaRPr lang="en-US" dirty="0"/>
          </a:p>
        </p:txBody>
      </p:sp>
      <p:sp>
        <p:nvSpPr>
          <p:cNvPr id="4" name="Slide Number Placeholder 3"/>
          <p:cNvSpPr>
            <a:spLocks noGrp="1"/>
          </p:cNvSpPr>
          <p:nvPr>
            <p:ph type="sldNum" sz="quarter" idx="10"/>
          </p:nvPr>
        </p:nvSpPr>
        <p:spPr/>
        <p:txBody>
          <a:bodyPr/>
          <a:lstStyle/>
          <a:p>
            <a:fld id="{B61253C2-915A-284F-B308-89F7769206EE}" type="slidenum">
              <a:rPr lang="en-US" smtClean="0"/>
              <a:pPr/>
              <a:t>34</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C6F688-6A1D-3B41-949D-5FA966C29A02}" type="slidenum">
              <a:rPr lang="en-US"/>
              <a:pPr/>
              <a:t>35</a:t>
            </a:fld>
            <a:endParaRPr lang="en-US"/>
          </a:p>
        </p:txBody>
      </p:sp>
      <p:sp>
        <p:nvSpPr>
          <p:cNvPr id="151554" name="Rectangle 2"/>
          <p:cNvSpPr>
            <a:spLocks noChangeArrowheads="1" noTextEdit="1"/>
          </p:cNvSpPr>
          <p:nvPr>
            <p:ph type="sldImg"/>
          </p:nvPr>
        </p:nvSpPr>
        <p:spPr>
          <a:xfrm>
            <a:off x="1144588" y="685800"/>
            <a:ext cx="4572000" cy="3429000"/>
          </a:xfrm>
          <a:ln/>
        </p:spPr>
      </p:sp>
      <p:sp>
        <p:nvSpPr>
          <p:cNvPr id="151555" name="Rectangle 3"/>
          <p:cNvSpPr>
            <a:spLocks noGrp="1" noChangeArrowheads="1"/>
          </p:cNvSpPr>
          <p:nvPr>
            <p:ph type="body" idx="1"/>
          </p:nvPr>
        </p:nvSpPr>
        <p:spPr>
          <a:xfrm>
            <a:off x="685800" y="4343400"/>
            <a:ext cx="5486400" cy="4114800"/>
          </a:xfrm>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Slide Image Placeholder 1"/>
          <p:cNvSpPr>
            <a:spLocks noGrp="1" noRot="1" noChangeAspect="1"/>
          </p:cNvSpPr>
          <p:nvPr>
            <p:ph type="sldImg"/>
          </p:nvPr>
        </p:nvSpPr>
        <p:spPr>
          <a:ln/>
        </p:spPr>
      </p:sp>
      <p:sp>
        <p:nvSpPr>
          <p:cNvPr id="23555" name="Notes Placeholder 2"/>
          <p:cNvSpPr>
            <a:spLocks noGrp="1"/>
          </p:cNvSpPr>
          <p:nvPr>
            <p:ph type="body" idx="1"/>
          </p:nvPr>
        </p:nvSpPr>
        <p:spPr/>
        <p:txBody>
          <a:bodyPr/>
          <a:lstStyle/>
          <a:p>
            <a:r>
              <a:rPr lang="en-US">
                <a:latin typeface="Arial" charset="0"/>
                <a:ea typeface="ＭＳ Ｐゴシック" charset="-128"/>
                <a:cs typeface="ＭＳ Ｐゴシック" charset="-128"/>
              </a:rPr>
              <a:t>CD</a:t>
            </a:r>
          </a:p>
        </p:txBody>
      </p:sp>
      <p:sp>
        <p:nvSpPr>
          <p:cNvPr id="23556" name="Slide Number Placeholder 3"/>
          <p:cNvSpPr>
            <a:spLocks noGrp="1"/>
          </p:cNvSpPr>
          <p:nvPr>
            <p:ph type="sldNum" sz="quarter" idx="5"/>
          </p:nvPr>
        </p:nvSpPr>
        <p:spPr>
          <a:noFill/>
        </p:spPr>
        <p:txBody>
          <a:bodyPr/>
          <a:lstStyle/>
          <a:p>
            <a:fld id="{3A531A9B-C799-C34B-9E30-3BB65D8AFBF5}" type="slidenum">
              <a:rPr lang="en-US"/>
              <a:pPr/>
              <a:t>6</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p:spPr>
        <p:txBody>
          <a:bodyPr/>
          <a:lstStyle/>
          <a:p>
            <a:r>
              <a:rPr lang="en-US">
                <a:latin typeface="Arial" charset="0"/>
                <a:ea typeface="ＭＳ Ｐゴシック" charset="-128"/>
                <a:cs typeface="ＭＳ Ｐゴシック" charset="-128"/>
              </a:rPr>
              <a:t>CD Slides for Handout</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9A292A2-F341-CF41-AAFE-E66B58BEF743}" type="slidenum">
              <a:rPr lang="en-US"/>
              <a:pPr>
                <a:defRPr/>
              </a:pPr>
              <a:t>49</a:t>
            </a:fld>
            <a:endParaRPr lang="en-US"/>
          </a:p>
        </p:txBody>
      </p:sp>
      <p:sp>
        <p:nvSpPr>
          <p:cNvPr id="135171" name="Rectangle 2"/>
          <p:cNvSpPr>
            <a:spLocks noRot="1" noChangeArrowheads="1" noTextEdit="1"/>
          </p:cNvSpPr>
          <p:nvPr>
            <p:ph type="sldImg"/>
          </p:nvPr>
        </p:nvSpPr>
        <p:spPr>
          <a:ln/>
        </p:spPr>
      </p:sp>
      <p:sp>
        <p:nvSpPr>
          <p:cNvPr id="135172" name="Rectangle 3"/>
          <p:cNvSpPr>
            <a:spLocks noGrp="1" noChangeArrowheads="1"/>
          </p:cNvSpPr>
          <p:nvPr>
            <p:ph type="body" idx="1"/>
          </p:nvPr>
        </p:nvSpPr>
        <p:spPr>
          <a:noFill/>
          <a:ln w="9525"/>
        </p:spPr>
        <p:txBody>
          <a:bodyPr/>
          <a:lstStyle/>
          <a:p>
            <a:endParaRPr lang="en-US">
              <a:latin typeface="Helvetica Neue Light" charset="0"/>
              <a:ea typeface="ＭＳ Ｐゴシック" charset="-128"/>
              <a:cs typeface="ＭＳ Ｐゴシック"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61253C2-915A-284F-B308-89F7769206EE}" type="slidenum">
              <a:rPr lang="en-US" smtClean="0"/>
              <a:pPr/>
              <a:t>53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61253C2-915A-284F-B308-89F7769206EE}" type="slidenum">
              <a:rPr lang="en-US" smtClean="0"/>
              <a:pPr/>
              <a:t>54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p:spPr>
        <p:txBody>
          <a:bodyPr/>
          <a:lstStyle/>
          <a:p>
            <a:r>
              <a:rPr lang="en-US">
                <a:latin typeface="Arial" charset="0"/>
                <a:ea typeface="ＭＳ Ｐゴシック" charset="-128"/>
                <a:cs typeface="ＭＳ Ｐゴシック" charset="-128"/>
              </a:rPr>
              <a:t>CD Slides for Handout</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It’s a Checklist!</a:t>
            </a:r>
          </a:p>
          <a:p>
            <a:r>
              <a:rPr lang="en-US" dirty="0" smtClean="0"/>
              <a:t>Checklist Manifesto~ ignorance versus ineptitude</a:t>
            </a:r>
            <a:endParaRPr lang="en-US" dirty="0"/>
          </a:p>
        </p:txBody>
      </p:sp>
      <p:sp>
        <p:nvSpPr>
          <p:cNvPr id="4" name="Slide Number Placeholder 3"/>
          <p:cNvSpPr>
            <a:spLocks noGrp="1"/>
          </p:cNvSpPr>
          <p:nvPr>
            <p:ph type="sldNum" sz="quarter" idx="10"/>
          </p:nvPr>
        </p:nvSpPr>
        <p:spPr/>
        <p:txBody>
          <a:bodyPr/>
          <a:lstStyle/>
          <a:p>
            <a:fld id="{B61253C2-915A-284F-B308-89F7769206EE}" type="slidenum">
              <a:rPr lang="en-US" smtClean="0"/>
              <a:pPr/>
              <a:t>57</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p:spPr>
        <p:txBody>
          <a:bodyPr/>
          <a:lstStyle/>
          <a:p>
            <a:r>
              <a:rPr lang="en-US" dirty="0" smtClean="0">
                <a:latin typeface="Arial" charset="0"/>
                <a:ea typeface="ＭＳ Ｐゴシック" charset="-128"/>
                <a:cs typeface="ＭＳ Ｐゴシック" charset="-128"/>
              </a:rPr>
              <a:t>MICHELLE and DEB</a:t>
            </a:r>
            <a:endParaRPr lang="en-US" dirty="0">
              <a:latin typeface="Arial" charset="0"/>
              <a:ea typeface="ＭＳ Ｐゴシック" charset="-128"/>
              <a:cs typeface="ＭＳ Ｐゴシック"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MICHELLE and DEB</a:t>
            </a:r>
            <a:endParaRPr lang="en-US"/>
          </a:p>
        </p:txBody>
      </p:sp>
      <p:sp>
        <p:nvSpPr>
          <p:cNvPr id="4" name="Slide Number Placeholder 3"/>
          <p:cNvSpPr>
            <a:spLocks noGrp="1"/>
          </p:cNvSpPr>
          <p:nvPr>
            <p:ph type="sldNum" sz="quarter" idx="10"/>
          </p:nvPr>
        </p:nvSpPr>
        <p:spPr/>
        <p:txBody>
          <a:bodyPr/>
          <a:lstStyle/>
          <a:p>
            <a:fld id="{B61253C2-915A-284F-B308-89F7769206EE}" type="slidenum">
              <a:rPr lang="en-US" smtClean="0"/>
              <a:pPr/>
              <a:t>60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Slide Image Placeholder 1"/>
          <p:cNvSpPr>
            <a:spLocks noGrp="1" noRot="1" noChangeAspect="1"/>
          </p:cNvSpPr>
          <p:nvPr>
            <p:ph type="sldImg"/>
          </p:nvPr>
        </p:nvSpPr>
        <p:spPr>
          <a:ln/>
        </p:spPr>
      </p:sp>
      <p:sp>
        <p:nvSpPr>
          <p:cNvPr id="25603" name="Notes Placeholder 2"/>
          <p:cNvSpPr>
            <a:spLocks noGrp="1"/>
          </p:cNvSpPr>
          <p:nvPr>
            <p:ph type="body" idx="1"/>
          </p:nvPr>
        </p:nvSpPr>
        <p:spPr/>
        <p:txBody>
          <a:bodyPr/>
          <a:lstStyle/>
          <a:p>
            <a:r>
              <a:rPr lang="en-US">
                <a:latin typeface="Arial" charset="0"/>
                <a:ea typeface="ＭＳ Ｐゴシック" charset="-128"/>
                <a:cs typeface="ＭＳ Ｐゴシック" charset="-128"/>
              </a:rPr>
              <a:t>CD Slides for Handout</a:t>
            </a:r>
          </a:p>
        </p:txBody>
      </p:sp>
      <p:sp>
        <p:nvSpPr>
          <p:cNvPr id="25604" name="Slide Number Placeholder 3"/>
          <p:cNvSpPr>
            <a:spLocks noGrp="1"/>
          </p:cNvSpPr>
          <p:nvPr>
            <p:ph type="sldNum" sz="quarter" idx="5"/>
          </p:nvPr>
        </p:nvSpPr>
        <p:spPr>
          <a:noFill/>
        </p:spPr>
        <p:txBody>
          <a:bodyPr/>
          <a:lstStyle/>
          <a:p>
            <a:fld id="{1000FF1D-6065-4D4F-996D-DB481D1F0A96}" type="slidenum">
              <a:rPr lang="en-US"/>
              <a:pPr/>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Slide Image Placeholder 1"/>
          <p:cNvSpPr>
            <a:spLocks noGrp="1" noRot="1" noChangeAspect="1"/>
          </p:cNvSpPr>
          <p:nvPr>
            <p:ph type="sldImg"/>
          </p:nvPr>
        </p:nvSpPr>
        <p:spPr>
          <a:ln/>
        </p:spPr>
      </p:sp>
      <p:sp>
        <p:nvSpPr>
          <p:cNvPr id="27651" name="Notes Placeholder 2"/>
          <p:cNvSpPr>
            <a:spLocks noGrp="1"/>
          </p:cNvSpPr>
          <p:nvPr>
            <p:ph type="body" idx="1"/>
          </p:nvPr>
        </p:nvSpPr>
        <p:spPr/>
        <p:txBody>
          <a:bodyPr/>
          <a:lstStyle/>
          <a:p>
            <a:r>
              <a:rPr lang="en-US">
                <a:latin typeface="Arial" charset="0"/>
                <a:ea typeface="ＭＳ Ｐゴシック" charset="-128"/>
                <a:cs typeface="ＭＳ Ｐゴシック" charset="-128"/>
              </a:rPr>
              <a:t>CD</a:t>
            </a:r>
          </a:p>
        </p:txBody>
      </p:sp>
      <p:sp>
        <p:nvSpPr>
          <p:cNvPr id="27652" name="Slide Number Placeholder 3"/>
          <p:cNvSpPr>
            <a:spLocks noGrp="1"/>
          </p:cNvSpPr>
          <p:nvPr>
            <p:ph type="sldNum" sz="quarter" idx="5"/>
          </p:nvPr>
        </p:nvSpPr>
        <p:spPr>
          <a:noFill/>
        </p:spPr>
        <p:txBody>
          <a:bodyPr/>
          <a:lstStyle/>
          <a:p>
            <a:fld id="{65C1F82E-53A2-D141-BD52-1153CFC18187}" type="slidenum">
              <a:rPr lang="en-US"/>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p:txBody>
          <a:bodyPr/>
          <a:lstStyle/>
          <a:p>
            <a:pPr>
              <a:defRPr/>
            </a:pPr>
            <a:fld id="{81BAB11C-820A-FD48-94E1-2ED7DAFAC26D}" type="slidenum">
              <a:rPr lang="en-US"/>
              <a:pPr>
                <a:defRPr/>
              </a:pPr>
              <a:t>13</a:t>
            </a:fld>
            <a:endParaRPr lang="en-US"/>
          </a:p>
        </p:txBody>
      </p:sp>
      <p:sp>
        <p:nvSpPr>
          <p:cNvPr id="112643" name="Rectangle 2"/>
          <p:cNvSpPr>
            <a:spLocks noChangeArrowheads="1"/>
          </p:cNvSpPr>
          <p:nvPr>
            <p:ph type="sldImg"/>
          </p:nvPr>
        </p:nvSpPr>
        <p:spPr>
          <a:solidFill>
            <a:srgbClr val="FFFFFF"/>
          </a:solidFill>
          <a:ln/>
        </p:spPr>
      </p:sp>
      <p:sp>
        <p:nvSpPr>
          <p:cNvPr id="112644" name="Rectangle 3"/>
          <p:cNvSpPr>
            <a:spLocks noChangeArrowheads="1"/>
          </p:cNvSpPr>
          <p:nvPr>
            <p:ph type="body" idx="1"/>
          </p:nvPr>
        </p:nvSpPr>
        <p:spPr>
          <a:solidFill>
            <a:srgbClr val="FFFFFF"/>
          </a:solidFill>
          <a:ln>
            <a:solidFill>
              <a:srgbClr val="000000"/>
            </a:solidFill>
          </a:ln>
        </p:spPr>
        <p:txBody>
          <a:bodyPr/>
          <a:lstStyle/>
          <a:p>
            <a:pPr eaLnBrk="1" hangingPunct="1"/>
            <a:r>
              <a:rPr lang="en-US">
                <a:latin typeface="Arial" charset="0"/>
                <a:ea typeface="ＭＳ Ｐゴシック" charset="-128"/>
                <a:cs typeface="ＭＳ Ｐゴシック" charset="-128"/>
              </a:rPr>
              <a:t>Math instruction should be a combination of both.</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p:txBody>
          <a:bodyPr/>
          <a:lstStyle/>
          <a:p>
            <a:pPr>
              <a:defRPr/>
            </a:pPr>
            <a:fld id="{35EEBF37-5A45-1743-843B-37166CD51821}" type="slidenum">
              <a:rPr lang="en-US"/>
              <a:pPr>
                <a:defRPr/>
              </a:pPr>
              <a:t>14</a:t>
            </a:fld>
            <a:endParaRPr lang="en-US"/>
          </a:p>
        </p:txBody>
      </p:sp>
      <p:sp>
        <p:nvSpPr>
          <p:cNvPr id="114691" name="Rectangle 2"/>
          <p:cNvSpPr>
            <a:spLocks noChangeArrowheads="1"/>
          </p:cNvSpPr>
          <p:nvPr>
            <p:ph type="sldImg"/>
          </p:nvPr>
        </p:nvSpPr>
        <p:spPr>
          <a:solidFill>
            <a:srgbClr val="FFFFFF"/>
          </a:solidFill>
          <a:ln/>
        </p:spPr>
      </p:sp>
      <p:sp>
        <p:nvSpPr>
          <p:cNvPr id="114692" name="Rectangle 3"/>
          <p:cNvSpPr>
            <a:spLocks noChangeArrowheads="1"/>
          </p:cNvSpPr>
          <p:nvPr>
            <p:ph type="body" idx="1"/>
          </p:nvPr>
        </p:nvSpPr>
        <p:spPr>
          <a:solidFill>
            <a:srgbClr val="FFFFFF"/>
          </a:solidFill>
          <a:ln>
            <a:solidFill>
              <a:srgbClr val="000000"/>
            </a:solidFill>
          </a:ln>
        </p:spPr>
        <p:txBody>
          <a:bodyPr/>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7762" name="Slide Image Placeholder 1"/>
          <p:cNvSpPr>
            <a:spLocks noGrp="1" noRot="1" noChangeAspect="1"/>
          </p:cNvSpPr>
          <p:nvPr>
            <p:ph type="sldImg"/>
          </p:nvPr>
        </p:nvSpPr>
        <p:spPr>
          <a:ln/>
        </p:spPr>
      </p:sp>
      <p:sp>
        <p:nvSpPr>
          <p:cNvPr id="117763" name="Notes Placeholder 2"/>
          <p:cNvSpPr>
            <a:spLocks noGrp="1"/>
          </p:cNvSpPr>
          <p:nvPr>
            <p:ph type="body" idx="1"/>
          </p:nvPr>
        </p:nvSpPr>
        <p:spPr>
          <a:noFill/>
          <a:ln w="9525"/>
        </p:spPr>
        <p:txBody>
          <a:bodyPr/>
          <a:lstStyle/>
          <a:p>
            <a:endParaRPr lang="en-US">
              <a:latin typeface="Helvetica Neue Light" charset="0"/>
              <a:ea typeface="ＭＳ Ｐゴシック" charset="-128"/>
              <a:cs typeface="ＭＳ Ｐゴシック" charset="-128"/>
            </a:endParaRPr>
          </a:p>
        </p:txBody>
      </p:sp>
      <p:sp>
        <p:nvSpPr>
          <p:cNvPr id="4" name="Slide Number Placeholder 3"/>
          <p:cNvSpPr>
            <a:spLocks noGrp="1"/>
          </p:cNvSpPr>
          <p:nvPr>
            <p:ph type="sldNum" sz="quarter" idx="5"/>
          </p:nvPr>
        </p:nvSpPr>
        <p:spPr/>
        <p:txBody>
          <a:bodyPr/>
          <a:lstStyle/>
          <a:p>
            <a:pPr>
              <a:defRPr/>
            </a:pPr>
            <a:fld id="{5012FB5E-13B9-B74C-AFB9-96DFD7A92770}" type="slidenum">
              <a:rPr lang="en-US" smtClean="0"/>
              <a:pPr>
                <a:defRPr/>
              </a:pPr>
              <a:t>16</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8D666269-57FD-2F4B-8020-8B455F314F9C}" type="slidenum">
              <a:rPr lang="en-US"/>
              <a:pPr>
                <a:defRPr/>
              </a:pPr>
              <a:t>17</a:t>
            </a:fld>
            <a:endParaRPr lang="en-US"/>
          </a:p>
        </p:txBody>
      </p:sp>
      <p:sp>
        <p:nvSpPr>
          <p:cNvPr id="124931" name="Rectangle 2"/>
          <p:cNvSpPr>
            <a:spLocks noRot="1" noChangeArrowheads="1" noTextEdit="1"/>
          </p:cNvSpPr>
          <p:nvPr>
            <p:ph type="sldImg"/>
          </p:nvPr>
        </p:nvSpPr>
        <p:spPr>
          <a:ln/>
        </p:spPr>
      </p:sp>
      <p:sp>
        <p:nvSpPr>
          <p:cNvPr id="124932" name="Rectangle 3"/>
          <p:cNvSpPr>
            <a:spLocks noGrp="1" noChangeArrowheads="1"/>
          </p:cNvSpPr>
          <p:nvPr>
            <p:ph type="body" idx="1"/>
          </p:nvPr>
        </p:nvSpPr>
        <p:spPr>
          <a:noFill/>
          <a:ln w="9525"/>
        </p:spPr>
        <p:txBody>
          <a:bodyPr/>
          <a:lstStyle/>
          <a:p>
            <a:endParaRPr lang="en-US">
              <a:latin typeface="Helvetica Neue Light" charset="0"/>
              <a:ea typeface="ＭＳ Ｐゴシック" charset="-128"/>
              <a:cs typeface="ＭＳ Ｐゴシック"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p:spPr>
        <p:txBody>
          <a:bodyPr/>
          <a:lstStyle/>
          <a:p>
            <a:r>
              <a:rPr lang="en-US">
                <a:latin typeface="Arial" charset="0"/>
                <a:ea typeface="ＭＳ Ｐゴシック" charset="-128"/>
                <a:cs typeface="ＭＳ Ｐゴシック" charset="-128"/>
              </a:rPr>
              <a:t>CD Slides for Handout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049346-03D0-C946-8470-63E01C406ED6}" type="datetimeFigureOut">
              <a:rPr lang="en-US" smtClean="0"/>
              <a:pPr/>
              <a:t>7/24/10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D90BA-A4A1-41C2-9DD3-1F9AED156E0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049346-03D0-C946-8470-63E01C406ED6}" type="datetimeFigureOut">
              <a:rPr lang="en-US" smtClean="0"/>
              <a:pPr/>
              <a:t>7/24/10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F8F54D-5838-9C4D-9089-278048EF3B9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049346-03D0-C946-8470-63E01C406ED6}" type="datetimeFigureOut">
              <a:rPr lang="en-US" smtClean="0"/>
              <a:pPr/>
              <a:t>7/24/10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F8F54D-5838-9C4D-9089-278048EF3B9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049346-03D0-C946-8470-63E01C406ED6}" type="datetimeFigureOut">
              <a:rPr lang="en-US" smtClean="0"/>
              <a:pPr/>
              <a:t>7/24/10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F8F54D-5838-9C4D-9089-278048EF3B9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049346-03D0-C946-8470-63E01C406ED6}" type="datetimeFigureOut">
              <a:rPr lang="en-US" smtClean="0"/>
              <a:pPr/>
              <a:t>7/24/10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F8F54D-5838-9C4D-9089-278048EF3B9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049346-03D0-C946-8470-63E01C406ED6}" type="datetimeFigureOut">
              <a:rPr lang="en-US" smtClean="0"/>
              <a:pPr/>
              <a:t>7/24/10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F8F54D-5838-9C4D-9089-278048EF3B9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049346-03D0-C946-8470-63E01C406ED6}" type="datetimeFigureOut">
              <a:rPr lang="en-US" smtClean="0"/>
              <a:pPr/>
              <a:t>7/24/10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F8F54D-5838-9C4D-9089-278048EF3B9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049346-03D0-C946-8470-63E01C406ED6}" type="datetimeFigureOut">
              <a:rPr lang="en-US" smtClean="0"/>
              <a:pPr/>
              <a:t>7/24/10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F8F54D-5838-9C4D-9089-278048EF3B9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049346-03D0-C946-8470-63E01C406ED6}" type="datetimeFigureOut">
              <a:rPr lang="en-US" smtClean="0"/>
              <a:pPr/>
              <a:t>7/24/10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F8F54D-5838-9C4D-9089-278048EF3B9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049346-03D0-C946-8470-63E01C406ED6}" type="datetimeFigureOut">
              <a:rPr lang="en-US" smtClean="0"/>
              <a:pPr/>
              <a:t>7/24/10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F8F54D-5838-9C4D-9089-278048EF3B9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049346-03D0-C946-8470-63E01C406ED6}" type="datetimeFigureOut">
              <a:rPr lang="en-US" smtClean="0"/>
              <a:pPr/>
              <a:t>7/24/10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F8F54D-5838-9C4D-9089-278048EF3B9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049346-03D0-C946-8470-63E01C406ED6}" type="datetimeFigureOut">
              <a:rPr lang="en-US" smtClean="0"/>
              <a:pPr/>
              <a:t>7/24/10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F8F54D-5838-9C4D-9089-278048EF3B9D}"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hyperlink" Target="http://www.youtube.com/watch?v=cydcnQf0usg"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vmlDrawing" Target="../drawings/vmlDrawing2.vml"/><Relationship Id="rId2" Type="http://schemas.openxmlformats.org/officeDocument/2006/relationships/slideLayout" Target="../slideLayouts/slideLayout7.xml"/><Relationship Id="rId3" Type="http://schemas.openxmlformats.org/officeDocument/2006/relationships/oleObject" Target="../embeddings/oleObject2.bin"/></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1.w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transum.org/Software/sw/Starter_of_the_day/Starter_September23.asp"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12.wmf"/><Relationship Id="rId4" Type="http://schemas.openxmlformats.org/officeDocument/2006/relationships/image" Target="../media/image13.wmf"/><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2.wmf"/></Relationships>
</file>

<file path=ppt/slides/_rels/slide32.xml.rels><?xml version="1.0" encoding="UTF-8" standalone="yes"?>
<Relationships xmlns="http://schemas.openxmlformats.org/package/2006/relationships"><Relationship Id="rId3" Type="http://schemas.openxmlformats.org/officeDocument/2006/relationships/image" Target="../media/image12.wmf"/><Relationship Id="rId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17.xml"/><Relationship Id="rId4" Type="http://schemas.openxmlformats.org/officeDocument/2006/relationships/oleObject" Target="../embeddings/oleObject3.bin"/><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lefthandlogic.com/mathprobe_old/allmult.php"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42.xml.rels><?xml version="1.0" encoding="UTF-8" standalone="yes"?>
<Relationships xmlns="http://schemas.openxmlformats.org/package/2006/relationships"><Relationship Id="rId3" Type="http://schemas.openxmlformats.org/officeDocument/2006/relationships/hyperlink" Target="http://nlvm.usu.edu/en/nav/index.html" TargetMode="External"/><Relationship Id="rId4" Type="http://schemas.openxmlformats.org/officeDocument/2006/relationships/hyperlink" Target="http://www.gamequarium.org/dir/Gamequarium/Math/" TargetMode="External"/><Relationship Id="rId5" Type="http://schemas.openxmlformats.org/officeDocument/2006/relationships/hyperlink" Target="http://cte.jhu.edu/techacademy/web/2000/heal/mathsites.htm" TargetMode="External"/><Relationship Id="rId1" Type="http://schemas.openxmlformats.org/officeDocument/2006/relationships/slideLayout" Target="../slideLayouts/slideLayout2.xml"/><Relationship Id="rId2" Type="http://schemas.openxmlformats.org/officeDocument/2006/relationships/hyperlink" Target="http://www.internet4classrooms.com/grade_level_help.htm"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6"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wm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wmf"/></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wmf"/></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 Id="rId3" Type="http://schemas.openxmlformats.org/officeDocument/2006/relationships/image" Target="../media/image28.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vmlDrawing" Target="../drawings/vmlDrawing1.vml"/><Relationship Id="rId2" Type="http://schemas.openxmlformats.org/officeDocument/2006/relationships/slideLayout" Target="../slideLayouts/slideLayout7.xml"/><Relationship Id="rId3"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27855"/>
            <a:ext cx="7772400" cy="5462829"/>
          </a:xfrm>
        </p:spPr>
        <p:txBody>
          <a:bodyPr>
            <a:normAutofit/>
          </a:bodyPr>
          <a:lstStyle/>
          <a:p>
            <a:r>
              <a:rPr lang="en-US" dirty="0" smtClean="0">
                <a:solidFill>
                  <a:schemeClr val="accent1"/>
                </a:solidFill>
              </a:rPr>
              <a:t>Mathematics Instruction </a:t>
            </a:r>
            <a:br>
              <a:rPr lang="en-US" dirty="0" smtClean="0">
                <a:solidFill>
                  <a:schemeClr val="accent1"/>
                </a:solidFill>
              </a:rPr>
            </a:br>
            <a:r>
              <a:rPr lang="en-US" dirty="0" smtClean="0">
                <a:solidFill>
                  <a:schemeClr val="accent1"/>
                </a:solidFill>
              </a:rPr>
              <a:t>Best Practices:</a:t>
            </a:r>
            <a:br>
              <a:rPr lang="en-US" dirty="0" smtClean="0">
                <a:solidFill>
                  <a:schemeClr val="accent1"/>
                </a:solidFill>
              </a:rPr>
            </a:br>
            <a:r>
              <a:rPr lang="en-US" dirty="0" smtClean="0">
                <a:solidFill>
                  <a:schemeClr val="accent1"/>
                </a:solidFill>
              </a:rPr>
              <a:t/>
            </a:r>
            <a:br>
              <a:rPr lang="en-US" dirty="0" smtClean="0">
                <a:solidFill>
                  <a:schemeClr val="accent1"/>
                </a:solidFill>
              </a:rPr>
            </a:br>
            <a:r>
              <a:rPr lang="en-US" dirty="0" smtClean="0">
                <a:solidFill>
                  <a:schemeClr val="accent1"/>
                </a:solidFill>
              </a:rPr>
              <a:t/>
            </a:r>
            <a:br>
              <a:rPr lang="en-US" dirty="0" smtClean="0">
                <a:solidFill>
                  <a:schemeClr val="accent1"/>
                </a:solidFill>
              </a:rPr>
            </a:br>
            <a:r>
              <a:rPr lang="en-US" dirty="0" smtClean="0">
                <a:solidFill>
                  <a:schemeClr val="accent1"/>
                </a:solidFill>
              </a:rPr>
              <a:t/>
            </a:r>
            <a:br>
              <a:rPr lang="en-US" dirty="0" smtClean="0">
                <a:solidFill>
                  <a:schemeClr val="accent1"/>
                </a:solidFill>
              </a:rPr>
            </a:br>
            <a:r>
              <a:rPr lang="en-US" dirty="0" smtClean="0">
                <a:solidFill>
                  <a:schemeClr val="tx1"/>
                </a:solidFill>
              </a:rPr>
              <a:t/>
            </a:r>
            <a:br>
              <a:rPr lang="en-US" dirty="0" smtClean="0">
                <a:solidFill>
                  <a:schemeClr val="tx1"/>
                </a:solidFill>
              </a:rPr>
            </a:br>
            <a:r>
              <a:rPr lang="en-US" dirty="0" smtClean="0">
                <a:solidFill>
                  <a:schemeClr val="tx1"/>
                </a:solidFill>
              </a:rPr>
              <a:t>A Formula for Success</a:t>
            </a:r>
            <a:endParaRPr lang="en-US" dirty="0">
              <a:solidFill>
                <a:schemeClr val="tx1"/>
              </a:solidFill>
            </a:endParaRPr>
          </a:p>
        </p:txBody>
      </p:sp>
      <p:pic>
        <p:nvPicPr>
          <p:cNvPr id="5" name="Picture 4"/>
          <p:cNvPicPr>
            <a:picLocks noChangeAspect="1"/>
          </p:cNvPicPr>
          <p:nvPr/>
        </p:nvPicPr>
        <p:blipFill>
          <a:blip r:embed="rId2"/>
          <a:stretch>
            <a:fillRect/>
          </a:stretch>
        </p:blipFill>
        <p:spPr>
          <a:xfrm>
            <a:off x="3595747" y="2589759"/>
            <a:ext cx="2139012" cy="1946501"/>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buNone/>
            </a:pPr>
            <a:r>
              <a:rPr lang="en-US" dirty="0" smtClean="0"/>
              <a:t>The National Mathematics Advisory Panel report offers recommendations for how we can best prepare elementary and middle school students for success in algebra, a gateway to mathematics in high school and beyond.</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46889"/>
          </a:xfrm>
        </p:spPr>
        <p:txBody>
          <a:bodyPr>
            <a:normAutofit/>
          </a:bodyPr>
          <a:lstStyle/>
          <a:p>
            <a:r>
              <a:rPr lang="en-US" sz="3600" dirty="0" smtClean="0"/>
              <a:t>Critical Benchmarks for Algebra Success</a:t>
            </a:r>
            <a:endParaRPr lang="en-US" sz="3600" dirty="0"/>
          </a:p>
        </p:txBody>
      </p:sp>
      <p:pic>
        <p:nvPicPr>
          <p:cNvPr id="11" name="Content Placeholder 10" descr="Screen shot 2010-07-24 at 8.03.21 PM.png"/>
          <p:cNvPicPr>
            <a:picLocks noGrp="1" noChangeAspect="1"/>
          </p:cNvPicPr>
          <p:nvPr>
            <p:ph idx="1"/>
          </p:nvPr>
        </p:nvPicPr>
        <p:blipFill>
          <a:blip r:embed="rId2"/>
          <a:srcRect l="-2512" r="-2512"/>
          <a:stretch>
            <a:fillRect/>
          </a:stretch>
        </p:blipFill>
        <p:spPr>
          <a:xfrm>
            <a:off x="-390646" y="1099202"/>
            <a:ext cx="9892260" cy="5758798"/>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385026" name="Rectangle 2"/>
          <p:cNvSpPr>
            <a:spLocks noGrp="1" noChangeArrowheads="1"/>
          </p:cNvSpPr>
          <p:nvPr>
            <p:ph type="ctrTitle"/>
          </p:nvPr>
        </p:nvSpPr>
        <p:spPr>
          <a:xfrm>
            <a:off x="533400" y="304800"/>
            <a:ext cx="7772400" cy="1143000"/>
          </a:xfrm>
        </p:spPr>
        <p:txBody>
          <a:bodyPr>
            <a:normAutofit fontScale="90000"/>
            <a:scene3d>
              <a:camera prst="orthographicFront"/>
              <a:lightRig rig="soft" dir="t"/>
            </a:scene3d>
            <a:sp3d prstMaterial="softEdge">
              <a:bevelT w="25400" h="25400"/>
            </a:sp3d>
          </a:bodyPr>
          <a:lstStyle/>
          <a:p>
            <a:pPr>
              <a:defRPr/>
            </a:pPr>
            <a:r>
              <a:rPr lang="en-US" sz="3600" dirty="0">
                <a:sym typeface="Helvetica Neue Light" pitchFamily="-106" charset="0"/>
              </a:rPr>
              <a:t>“Math Wars”</a:t>
            </a:r>
            <a:br>
              <a:rPr lang="en-US" sz="3600" dirty="0">
                <a:sym typeface="Helvetica Neue Light" pitchFamily="-106" charset="0"/>
              </a:rPr>
            </a:br>
            <a:r>
              <a:rPr lang="en-US" sz="3600" i="1" dirty="0">
                <a:sym typeface="Helvetica Neue Light" pitchFamily="-106" charset="0"/>
              </a:rPr>
              <a:t>Dispute over best way to teach math</a:t>
            </a:r>
            <a:endParaRPr lang="en-US" dirty="0">
              <a:sym typeface="Helvetica Neue Light" pitchFamily="-106" charset="0"/>
            </a:endParaRPr>
          </a:p>
        </p:txBody>
      </p:sp>
      <p:sp>
        <p:nvSpPr>
          <p:cNvPr id="31747" name="Rectangle 3"/>
          <p:cNvSpPr>
            <a:spLocks noGrp="1" noChangeArrowheads="1"/>
          </p:cNvSpPr>
          <p:nvPr>
            <p:ph type="subTitle" idx="1"/>
          </p:nvPr>
        </p:nvSpPr>
        <p:spPr>
          <a:xfrm>
            <a:off x="609451" y="1676549"/>
            <a:ext cx="7162726" cy="3962549"/>
          </a:xfrm>
        </p:spPr>
        <p:txBody>
          <a:bodyPr/>
          <a:lstStyle/>
          <a:p>
            <a:pPr eaLnBrk="1" hangingPunct="1">
              <a:defRPr/>
            </a:pPr>
            <a:r>
              <a:rPr lang="en-US" sz="4000" dirty="0">
                <a:ea typeface="ＭＳ Ｐゴシック" charset="-128"/>
                <a:cs typeface="ＭＳ Ｐゴシック" charset="-128"/>
              </a:rPr>
              <a:t>Process </a:t>
            </a:r>
            <a:r>
              <a:rPr lang="en-US" sz="4000" dirty="0" smtClean="0">
                <a:ea typeface="ＭＳ Ｐゴシック" charset="-128"/>
                <a:cs typeface="ＭＳ Ｐゴシック" charset="-128"/>
              </a:rPr>
              <a:t>vs. </a:t>
            </a:r>
            <a:r>
              <a:rPr lang="en-US" sz="4000" dirty="0">
                <a:ea typeface="ＭＳ Ｐゴシック" charset="-128"/>
                <a:cs typeface="ＭＳ Ｐゴシック" charset="-128"/>
              </a:rPr>
              <a:t>Concept</a:t>
            </a:r>
            <a:r>
              <a:rPr lang="en-US" sz="4000" dirty="0" smtClean="0">
                <a:ea typeface="ＭＳ Ｐゴシック" charset="-128"/>
                <a:cs typeface="ＭＳ Ｐゴシック" charset="-128"/>
              </a:rPr>
              <a:t> </a:t>
            </a:r>
          </a:p>
          <a:p>
            <a:pPr eaLnBrk="1" hangingPunct="1">
              <a:defRPr/>
            </a:pPr>
            <a:endParaRPr lang="en-US" sz="4000" dirty="0" smtClean="0">
              <a:ea typeface="ＭＳ Ｐゴシック" charset="-128"/>
              <a:cs typeface="ＭＳ Ｐゴシック" charset="-128"/>
            </a:endParaRPr>
          </a:p>
          <a:p>
            <a:pPr eaLnBrk="1" hangingPunct="1">
              <a:defRPr/>
            </a:pPr>
            <a:r>
              <a:rPr lang="en-US" sz="4000" dirty="0" smtClean="0">
                <a:ea typeface="ＭＳ Ｐゴシック" charset="-128"/>
                <a:cs typeface="ＭＳ Ｐゴシック" charset="-128"/>
              </a:rPr>
              <a:t>Worksheets </a:t>
            </a:r>
            <a:r>
              <a:rPr lang="en-US" sz="4000" dirty="0">
                <a:ea typeface="ＭＳ Ｐゴシック" charset="-128"/>
                <a:cs typeface="ＭＳ Ｐゴシック" charset="-128"/>
              </a:rPr>
              <a:t>vs. </a:t>
            </a:r>
            <a:r>
              <a:rPr lang="en-US" sz="4000" dirty="0" err="1" smtClean="0">
                <a:ea typeface="ＭＳ Ｐゴシック" charset="-128"/>
                <a:cs typeface="ＭＳ Ｐゴシック" charset="-128"/>
              </a:rPr>
              <a:t>Manipulatives</a:t>
            </a:r>
            <a:endParaRPr lang="en-US" sz="4000" dirty="0" smtClean="0">
              <a:ea typeface="ＭＳ Ｐゴシック" charset="-128"/>
              <a:cs typeface="ＭＳ Ｐゴシック" charset="-128"/>
            </a:endParaRPr>
          </a:p>
          <a:p>
            <a:pPr eaLnBrk="1" hangingPunct="1">
              <a:defRPr/>
            </a:pPr>
            <a:endParaRPr lang="en-US" sz="4000" dirty="0" smtClean="0">
              <a:ea typeface="ＭＳ Ｐゴシック" charset="-128"/>
              <a:cs typeface="ＭＳ Ｐゴシック" charset="-128"/>
            </a:endParaRPr>
          </a:p>
          <a:p>
            <a:pPr>
              <a:defRPr/>
            </a:pPr>
            <a:r>
              <a:rPr lang="en-US" sz="4000" dirty="0" smtClean="0">
                <a:ea typeface="ＭＳ Ｐゴシック" charset="-128"/>
                <a:cs typeface="ＭＳ Ｐゴシック" charset="-128"/>
              </a:rPr>
              <a:t>Skill vs. Idea</a:t>
            </a:r>
          </a:p>
          <a:p>
            <a:pPr eaLnBrk="1" hangingPunct="1">
              <a:defRPr/>
            </a:pPr>
            <a:endParaRPr lang="en-US" sz="4000" dirty="0">
              <a:ea typeface="ＭＳ Ｐゴシック" charset="-128"/>
              <a:cs typeface="ＭＳ Ｐゴシック" charset="-128"/>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380930" name="Oval 2"/>
          <p:cNvSpPr>
            <a:spLocks noChangeArrowheads="1"/>
          </p:cNvSpPr>
          <p:nvPr/>
        </p:nvSpPr>
        <p:spPr bwMode="auto">
          <a:xfrm>
            <a:off x="3877717" y="2133079"/>
            <a:ext cx="2827363" cy="2758157"/>
          </a:xfrm>
          <a:prstGeom prst="ellipse">
            <a:avLst/>
          </a:prstGeom>
          <a:solidFill>
            <a:srgbClr val="BD0000">
              <a:alpha val="66000"/>
            </a:srgbClr>
          </a:solidFill>
          <a:ln w="9525">
            <a:solidFill>
              <a:schemeClr val="tx1"/>
            </a:solidFill>
            <a:round/>
            <a:headEnd/>
            <a:tailEnd/>
          </a:ln>
          <a:effectLst>
            <a:outerShdw blurRad="63500" dist="38099" dir="2700000" algn="ctr" rotWithShape="0">
              <a:schemeClr val="bg2">
                <a:alpha val="74998"/>
              </a:schemeClr>
            </a:outerShdw>
          </a:effectLst>
        </p:spPr>
        <p:txBody>
          <a:bodyPr wrap="none" lIns="91435" tIns="45718" rIns="91435" bIns="45718" anchor="ctr">
            <a:prstTxWarp prst="textNoShape">
              <a:avLst/>
            </a:prstTxWarp>
          </a:bodyPr>
          <a:lstStyle/>
          <a:p>
            <a:pPr>
              <a:defRPr/>
            </a:pPr>
            <a:endParaRPr lang="en-US">
              <a:latin typeface="Helvetica Neue Light" pitchFamily="-106" charset="0"/>
              <a:ea typeface="ヒラギノ角ゴ ProN W3" pitchFamily="-106" charset="-128"/>
              <a:cs typeface="ヒラギノ角ゴ ProN W3" pitchFamily="-106" charset="-128"/>
              <a:sym typeface="Helvetica Neue Light" pitchFamily="-106" charset="0"/>
            </a:endParaRPr>
          </a:p>
        </p:txBody>
      </p:sp>
      <p:sp>
        <p:nvSpPr>
          <p:cNvPr id="380931" name="Oval 3"/>
          <p:cNvSpPr>
            <a:spLocks noChangeArrowheads="1"/>
          </p:cNvSpPr>
          <p:nvPr/>
        </p:nvSpPr>
        <p:spPr bwMode="auto">
          <a:xfrm>
            <a:off x="2361902" y="2133079"/>
            <a:ext cx="2827363" cy="2758157"/>
          </a:xfrm>
          <a:prstGeom prst="ellipse">
            <a:avLst/>
          </a:prstGeom>
          <a:solidFill>
            <a:srgbClr val="005DBB">
              <a:alpha val="66000"/>
            </a:srgbClr>
          </a:solidFill>
          <a:ln w="9525">
            <a:solidFill>
              <a:schemeClr val="tx1"/>
            </a:solidFill>
            <a:round/>
            <a:headEnd/>
            <a:tailEnd/>
          </a:ln>
          <a:effectLst>
            <a:outerShdw blurRad="63500" dist="38099" dir="2700000" algn="ctr" rotWithShape="0">
              <a:schemeClr val="bg2">
                <a:alpha val="74998"/>
              </a:schemeClr>
            </a:outerShdw>
          </a:effectLst>
        </p:spPr>
        <p:txBody>
          <a:bodyPr wrap="none" lIns="91435" tIns="45718" rIns="91435" bIns="45718" anchor="ctr">
            <a:prstTxWarp prst="textNoShape">
              <a:avLst/>
            </a:prstTxWarp>
          </a:bodyPr>
          <a:lstStyle/>
          <a:p>
            <a:pPr>
              <a:defRPr/>
            </a:pPr>
            <a:endParaRPr lang="en-US">
              <a:latin typeface="Helvetica Neue Light" pitchFamily="-106" charset="0"/>
              <a:ea typeface="ヒラギノ角ゴ ProN W3" pitchFamily="-106" charset="-128"/>
              <a:cs typeface="ヒラギノ角ゴ ProN W3" pitchFamily="-106" charset="-128"/>
              <a:sym typeface="Helvetica Neue Light" pitchFamily="-106" charset="0"/>
            </a:endParaRPr>
          </a:p>
        </p:txBody>
      </p:sp>
      <p:sp>
        <p:nvSpPr>
          <p:cNvPr id="380932" name="Rectangle 4"/>
          <p:cNvSpPr>
            <a:spLocks noGrp="1" noChangeArrowheads="1"/>
          </p:cNvSpPr>
          <p:nvPr>
            <p:ph type="title"/>
          </p:nvPr>
        </p:nvSpPr>
        <p:spPr/>
        <p:txBody>
          <a:bodyPr>
            <a:scene3d>
              <a:camera prst="orthographicFront"/>
              <a:lightRig rig="soft" dir="t"/>
            </a:scene3d>
            <a:sp3d prstMaterial="softEdge">
              <a:bevelT w="25400" h="25400"/>
            </a:sp3d>
          </a:bodyPr>
          <a:lstStyle/>
          <a:p>
            <a:pPr>
              <a:defRPr/>
            </a:pPr>
            <a:r>
              <a:rPr lang="en-US" sz="3800" dirty="0" smtClean="0">
                <a:sym typeface="Helvetica Neue Light" pitchFamily="-106" charset="0"/>
              </a:rPr>
              <a:t>Procedure </a:t>
            </a:r>
            <a:r>
              <a:rPr lang="en-US" sz="3800" dirty="0" smtClean="0">
                <a:sym typeface="Helvetica Neue Light" pitchFamily="-106" charset="0"/>
              </a:rPr>
              <a:t>vs. </a:t>
            </a:r>
            <a:r>
              <a:rPr lang="en-US" sz="3800" dirty="0">
                <a:sym typeface="Helvetica Neue Light" pitchFamily="-106" charset="0"/>
              </a:rPr>
              <a:t>Concept</a:t>
            </a:r>
          </a:p>
        </p:txBody>
      </p:sp>
      <p:sp>
        <p:nvSpPr>
          <p:cNvPr id="380933" name="AutoShape 5"/>
          <p:cNvSpPr>
            <a:spLocks noChangeArrowheads="1"/>
          </p:cNvSpPr>
          <p:nvPr/>
        </p:nvSpPr>
        <p:spPr bwMode="auto">
          <a:xfrm>
            <a:off x="609451" y="4952628"/>
            <a:ext cx="7925098" cy="686469"/>
          </a:xfrm>
          <a:prstGeom prst="leftRightArrow">
            <a:avLst>
              <a:gd name="adj1" fmla="val 50000"/>
              <a:gd name="adj2" fmla="val 231111"/>
            </a:avLst>
          </a:prstGeom>
          <a:solidFill>
            <a:schemeClr val="accent1"/>
          </a:solidFill>
          <a:ln w="9525">
            <a:solidFill>
              <a:schemeClr val="tx1"/>
            </a:solidFill>
            <a:miter lim="800000"/>
            <a:headEnd/>
            <a:tailEnd/>
          </a:ln>
        </p:spPr>
        <p:txBody>
          <a:bodyPr wrap="none" lIns="91435" tIns="45718" rIns="91435" bIns="45718" anchor="ctr">
            <a:prstTxWarp prst="textNoShape">
              <a:avLst/>
            </a:prstTxWarp>
          </a:bodyPr>
          <a:lstStyle/>
          <a:p>
            <a:pPr>
              <a:defRPr/>
            </a:pPr>
            <a:endParaRPr lang="en-US">
              <a:latin typeface="Helvetica Neue Light" pitchFamily="-106" charset="0"/>
              <a:ea typeface="ヒラギノ角ゴ ProN W3" pitchFamily="-106" charset="-128"/>
              <a:cs typeface="ヒラギノ角ゴ ProN W3" pitchFamily="-106" charset="-128"/>
              <a:sym typeface="Helvetica Neue Light" pitchFamily="-106" charset="0"/>
            </a:endParaRPr>
          </a:p>
        </p:txBody>
      </p:sp>
      <p:sp>
        <p:nvSpPr>
          <p:cNvPr id="380934" name="Text Box 6"/>
          <p:cNvSpPr txBox="1">
            <a:spLocks noChangeArrowheads="1"/>
          </p:cNvSpPr>
          <p:nvPr/>
        </p:nvSpPr>
        <p:spPr bwMode="auto">
          <a:xfrm>
            <a:off x="914178" y="5715001"/>
            <a:ext cx="1524744" cy="369328"/>
          </a:xfrm>
          <a:prstGeom prst="rect">
            <a:avLst/>
          </a:prstGeom>
          <a:noFill/>
          <a:ln w="9525">
            <a:noFill/>
            <a:miter lim="800000"/>
            <a:headEnd/>
            <a:tailEnd/>
          </a:ln>
        </p:spPr>
        <p:txBody>
          <a:bodyPr lIns="91435" tIns="45718" rIns="91435" bIns="45718">
            <a:prstTxWarp prst="textNoShape">
              <a:avLst/>
            </a:prstTxWarp>
            <a:spAutoFit/>
          </a:bodyPr>
          <a:lstStyle/>
          <a:p>
            <a:pPr eaLnBrk="0" hangingPunct="0">
              <a:spcBef>
                <a:spcPct val="50000"/>
              </a:spcBef>
              <a:defRPr/>
            </a:pPr>
            <a:r>
              <a:rPr lang="en-US" dirty="0">
                <a:latin typeface="Helvetica Neue Light" pitchFamily="-106" charset="0"/>
                <a:ea typeface="ＭＳ Ｐゴシック" pitchFamily="-106" charset="-128"/>
                <a:cs typeface="ＭＳ Ｐゴシック" pitchFamily="-106" charset="-128"/>
                <a:sym typeface="Helvetica Neue Light" pitchFamily="-106" charset="0"/>
              </a:rPr>
              <a:t>How to</a:t>
            </a:r>
          </a:p>
        </p:txBody>
      </p:sp>
      <p:sp>
        <p:nvSpPr>
          <p:cNvPr id="380935" name="Text Box 7"/>
          <p:cNvSpPr txBox="1">
            <a:spLocks noChangeArrowheads="1"/>
          </p:cNvSpPr>
          <p:nvPr/>
        </p:nvSpPr>
        <p:spPr bwMode="auto">
          <a:xfrm>
            <a:off x="6933903" y="5639098"/>
            <a:ext cx="1524744" cy="369328"/>
          </a:xfrm>
          <a:prstGeom prst="rect">
            <a:avLst/>
          </a:prstGeom>
          <a:noFill/>
          <a:ln w="9525">
            <a:noFill/>
            <a:miter lim="800000"/>
            <a:headEnd/>
            <a:tailEnd/>
          </a:ln>
        </p:spPr>
        <p:txBody>
          <a:bodyPr lIns="91435" tIns="45718" rIns="91435" bIns="45718">
            <a:prstTxWarp prst="textNoShape">
              <a:avLst/>
            </a:prstTxWarp>
            <a:spAutoFit/>
          </a:bodyPr>
          <a:lstStyle/>
          <a:p>
            <a:pPr eaLnBrk="0" hangingPunct="0">
              <a:spcBef>
                <a:spcPct val="50000"/>
              </a:spcBef>
              <a:defRPr/>
            </a:pPr>
            <a:r>
              <a:rPr lang="en-US" dirty="0">
                <a:latin typeface="Helvetica Neue Light" pitchFamily="-106" charset="0"/>
                <a:ea typeface="ＭＳ Ｐゴシック" pitchFamily="-106" charset="-128"/>
                <a:cs typeface="ＭＳ Ｐゴシック" pitchFamily="-106" charset="-128"/>
                <a:sym typeface="Helvetica Neue Light" pitchFamily="-106" charset="0"/>
              </a:rPr>
              <a:t>Idea</a:t>
            </a:r>
          </a:p>
        </p:txBody>
      </p:sp>
      <p:sp>
        <p:nvSpPr>
          <p:cNvPr id="34824" name="Rectangle 8"/>
          <p:cNvSpPr>
            <a:spLocks noChangeArrowheads="1"/>
          </p:cNvSpPr>
          <p:nvPr/>
        </p:nvSpPr>
        <p:spPr bwMode="auto">
          <a:xfrm>
            <a:off x="990080" y="5575475"/>
            <a:ext cx="1242342" cy="369328"/>
          </a:xfrm>
          <a:prstGeom prst="rect">
            <a:avLst/>
          </a:prstGeom>
          <a:noFill/>
          <a:ln w="9525">
            <a:noFill/>
            <a:miter lim="800000"/>
            <a:headEnd/>
            <a:tailEnd/>
          </a:ln>
        </p:spPr>
        <p:txBody>
          <a:bodyPr lIns="91435" tIns="45718" rIns="91435" bIns="45718">
            <a:prstTxWarp prst="textNoShape">
              <a:avLst/>
            </a:prstTxWarp>
            <a:spAutoFit/>
          </a:bodyPr>
          <a:lstStyle/>
          <a:p>
            <a:pPr eaLnBrk="0" hangingPunct="0">
              <a:defRPr/>
            </a:pPr>
            <a:endParaRPr lang="en-US">
              <a:latin typeface="Helvetica Neue Light" pitchFamily="-106" charset="0"/>
              <a:ea typeface="ＭＳ Ｐゴシック" pitchFamily="-106" charset="-128"/>
              <a:cs typeface="ＭＳ Ｐゴシック" pitchFamily="-106" charset="-128"/>
              <a:sym typeface="Helvetica Neue Light" pitchFamily="-106" charset="0"/>
            </a:endParaRPr>
          </a:p>
        </p:txBody>
      </p:sp>
      <p:sp>
        <p:nvSpPr>
          <p:cNvPr id="34825" name="Rectangle 9"/>
          <p:cNvSpPr>
            <a:spLocks noChangeArrowheads="1"/>
          </p:cNvSpPr>
          <p:nvPr/>
        </p:nvSpPr>
        <p:spPr bwMode="auto">
          <a:xfrm>
            <a:off x="6705079" y="5644680"/>
            <a:ext cx="1656457" cy="369328"/>
          </a:xfrm>
          <a:prstGeom prst="rect">
            <a:avLst/>
          </a:prstGeom>
          <a:noFill/>
          <a:ln w="9525">
            <a:noFill/>
            <a:miter lim="800000"/>
            <a:headEnd/>
            <a:tailEnd/>
          </a:ln>
        </p:spPr>
        <p:txBody>
          <a:bodyPr lIns="91435" tIns="45718" rIns="91435" bIns="45718">
            <a:prstTxWarp prst="textNoShape">
              <a:avLst/>
            </a:prstTxWarp>
            <a:spAutoFit/>
          </a:bodyPr>
          <a:lstStyle/>
          <a:p>
            <a:pPr eaLnBrk="0" hangingPunct="0">
              <a:defRPr/>
            </a:pPr>
            <a:endParaRPr lang="en-US">
              <a:latin typeface="Helvetica Neue Light" pitchFamily="-106" charset="0"/>
              <a:ea typeface="ＭＳ Ｐゴシック" pitchFamily="-106" charset="-128"/>
              <a:cs typeface="ＭＳ Ｐゴシック" pitchFamily="-106" charset="-128"/>
              <a:sym typeface="Helvetica Neue Light" pitchFamily="-106" charset="0"/>
            </a:endParaRPr>
          </a:p>
        </p:txBody>
      </p:sp>
      <p:sp>
        <p:nvSpPr>
          <p:cNvPr id="34826" name="Rectangle 10"/>
          <p:cNvSpPr>
            <a:spLocks noChangeArrowheads="1"/>
          </p:cNvSpPr>
          <p:nvPr/>
        </p:nvSpPr>
        <p:spPr bwMode="auto">
          <a:xfrm>
            <a:off x="339329" y="2143125"/>
            <a:ext cx="2185203" cy="1323435"/>
          </a:xfrm>
          <a:prstGeom prst="rect">
            <a:avLst/>
          </a:prstGeom>
          <a:noFill/>
          <a:ln w="9525">
            <a:noFill/>
            <a:miter lim="800000"/>
            <a:headEnd/>
            <a:tailEnd/>
          </a:ln>
        </p:spPr>
        <p:txBody>
          <a:bodyPr wrap="square" lIns="91435" tIns="45718" rIns="91435" bIns="45718">
            <a:prstTxWarp prst="textNoShape">
              <a:avLst/>
            </a:prstTxWarp>
            <a:spAutoFit/>
          </a:bodyPr>
          <a:lstStyle/>
          <a:p>
            <a:pPr algn="l" eaLnBrk="0" hangingPunct="0">
              <a:buFontTx/>
              <a:buChar char="•"/>
              <a:defRPr/>
            </a:pPr>
            <a:r>
              <a:rPr lang="en-US" sz="2000" dirty="0">
                <a:latin typeface="Helvetica Neue Light" pitchFamily="-106" charset="0"/>
                <a:ea typeface="ＭＳ Ｐゴシック" pitchFamily="-106" charset="-128"/>
                <a:cs typeface="ＭＳ Ｐゴシック" pitchFamily="-106" charset="-128"/>
                <a:sym typeface="Helvetica Neue Light" pitchFamily="-106" charset="0"/>
              </a:rPr>
              <a:t>Multiply by 4</a:t>
            </a:r>
          </a:p>
          <a:p>
            <a:pPr algn="l" eaLnBrk="0" hangingPunct="0">
              <a:buFontTx/>
              <a:buChar char="•"/>
              <a:defRPr/>
            </a:pPr>
            <a:r>
              <a:rPr lang="en-US" sz="2000" dirty="0">
                <a:latin typeface="Helvetica Neue Light" pitchFamily="-106" charset="0"/>
                <a:ea typeface="ＭＳ Ｐゴシック" pitchFamily="-106" charset="-128"/>
                <a:cs typeface="ＭＳ Ｐゴシック" pitchFamily="-106" charset="-128"/>
                <a:sym typeface="Helvetica Neue Light" pitchFamily="-106" charset="0"/>
              </a:rPr>
              <a:t>Subtract</a:t>
            </a:r>
          </a:p>
          <a:p>
            <a:pPr algn="l" eaLnBrk="0" hangingPunct="0">
              <a:buFontTx/>
              <a:buChar char="•"/>
              <a:defRPr/>
            </a:pPr>
            <a:r>
              <a:rPr lang="en-US" sz="2000" dirty="0">
                <a:latin typeface="Helvetica Neue Light" pitchFamily="-106" charset="0"/>
                <a:ea typeface="ＭＳ Ｐゴシック" pitchFamily="-106" charset="-128"/>
                <a:cs typeface="ＭＳ Ｐゴシック" pitchFamily="-106" charset="-128"/>
                <a:sym typeface="Helvetica Neue Light" pitchFamily="-106" charset="0"/>
              </a:rPr>
              <a:t>Add to each side</a:t>
            </a:r>
          </a:p>
          <a:p>
            <a:pPr algn="l" eaLnBrk="0" hangingPunct="0">
              <a:buFontTx/>
              <a:buChar char="•"/>
              <a:defRPr/>
            </a:pPr>
            <a:r>
              <a:rPr lang="en-US" sz="2000" dirty="0">
                <a:latin typeface="Helvetica Neue Light" pitchFamily="-106" charset="0"/>
                <a:ea typeface="ＭＳ Ｐゴシック" pitchFamily="-106" charset="-128"/>
                <a:cs typeface="ＭＳ Ｐゴシック" pitchFamily="-106" charset="-128"/>
                <a:sym typeface="Helvetica Neue Light" pitchFamily="-106" charset="0"/>
              </a:rPr>
              <a:t>Divide</a:t>
            </a:r>
          </a:p>
        </p:txBody>
      </p:sp>
      <p:sp>
        <p:nvSpPr>
          <p:cNvPr id="34827" name="Rectangle 11"/>
          <p:cNvSpPr>
            <a:spLocks noChangeArrowheads="1"/>
          </p:cNvSpPr>
          <p:nvPr/>
        </p:nvSpPr>
        <p:spPr bwMode="auto">
          <a:xfrm>
            <a:off x="6933903" y="1981275"/>
            <a:ext cx="2210097" cy="2185210"/>
          </a:xfrm>
          <a:prstGeom prst="rect">
            <a:avLst/>
          </a:prstGeom>
          <a:noFill/>
          <a:ln w="9525">
            <a:noFill/>
            <a:miter lim="800000"/>
            <a:headEnd/>
            <a:tailEnd/>
          </a:ln>
        </p:spPr>
        <p:txBody>
          <a:bodyPr wrap="square" lIns="91435" tIns="45718" rIns="91435" bIns="45718">
            <a:prstTxWarp prst="textNoShape">
              <a:avLst/>
            </a:prstTxWarp>
            <a:spAutoFit/>
          </a:bodyPr>
          <a:lstStyle/>
          <a:p>
            <a:pPr algn="l" eaLnBrk="0" hangingPunct="0">
              <a:buFontTx/>
              <a:buChar char="•"/>
              <a:defRPr/>
            </a:pPr>
            <a:r>
              <a:rPr lang="en-US" sz="2000" dirty="0">
                <a:latin typeface="Helvetica Neue Light" pitchFamily="-106" charset="0"/>
                <a:ea typeface="ＭＳ Ｐゴシック" pitchFamily="-106" charset="-128"/>
                <a:cs typeface="ＭＳ Ｐゴシック" pitchFamily="-106" charset="-128"/>
                <a:sym typeface="Helvetica Neue Light" pitchFamily="-106" charset="0"/>
              </a:rPr>
              <a:t>Number Sense</a:t>
            </a:r>
          </a:p>
          <a:p>
            <a:pPr algn="l" eaLnBrk="0" hangingPunct="0">
              <a:buFontTx/>
              <a:buChar char="•"/>
              <a:defRPr/>
            </a:pPr>
            <a:r>
              <a:rPr lang="en-US" sz="2000" dirty="0">
                <a:latin typeface="Helvetica Neue Light" pitchFamily="-106" charset="0"/>
                <a:ea typeface="ＭＳ Ｐゴシック" pitchFamily="-106" charset="-128"/>
                <a:cs typeface="ＭＳ Ｐゴシック" pitchFamily="-106" charset="-128"/>
                <a:sym typeface="Helvetica Neue Light" pitchFamily="-106" charset="0"/>
              </a:rPr>
              <a:t>Algebra</a:t>
            </a:r>
          </a:p>
          <a:p>
            <a:pPr algn="l" eaLnBrk="0" hangingPunct="0">
              <a:buFontTx/>
              <a:buChar char="•"/>
              <a:defRPr/>
            </a:pPr>
            <a:r>
              <a:rPr lang="en-US" sz="2000" dirty="0">
                <a:latin typeface="Helvetica Neue Light" pitchFamily="-106" charset="0"/>
                <a:ea typeface="ＭＳ Ｐゴシック" pitchFamily="-106" charset="-128"/>
                <a:cs typeface="ＭＳ Ｐゴシック" pitchFamily="-106" charset="-128"/>
                <a:sym typeface="Helvetica Neue Light" pitchFamily="-106" charset="0"/>
              </a:rPr>
              <a:t>Geometry</a:t>
            </a:r>
          </a:p>
          <a:p>
            <a:pPr algn="l" eaLnBrk="0" hangingPunct="0">
              <a:buFontTx/>
              <a:buChar char="•"/>
              <a:defRPr/>
            </a:pPr>
            <a:r>
              <a:rPr lang="en-US" sz="2000" dirty="0">
                <a:latin typeface="Helvetica Neue Light" pitchFamily="-106" charset="0"/>
                <a:ea typeface="ＭＳ Ｐゴシック" pitchFamily="-106" charset="-128"/>
                <a:cs typeface="ＭＳ Ｐゴシック" pitchFamily="-106" charset="-128"/>
                <a:sym typeface="Helvetica Neue Light" pitchFamily="-106" charset="0"/>
              </a:rPr>
              <a:t>Measurement</a:t>
            </a:r>
          </a:p>
          <a:p>
            <a:pPr algn="l" eaLnBrk="0" hangingPunct="0">
              <a:buFontTx/>
              <a:buChar char="•"/>
              <a:defRPr/>
            </a:pPr>
            <a:r>
              <a:rPr lang="en-US" sz="2000" dirty="0">
                <a:latin typeface="Helvetica Neue Light" pitchFamily="-106" charset="0"/>
                <a:ea typeface="ＭＳ Ｐゴシック" pitchFamily="-106" charset="-128"/>
                <a:cs typeface="ＭＳ Ｐゴシック" pitchFamily="-106" charset="-128"/>
                <a:sym typeface="Helvetica Neue Light" pitchFamily="-106" charset="0"/>
              </a:rPr>
              <a:t>Data/Probability</a:t>
            </a:r>
          </a:p>
          <a:p>
            <a:pPr eaLnBrk="0" hangingPunct="0">
              <a:defRPr/>
            </a:pPr>
            <a:endParaRPr lang="en-US" dirty="0">
              <a:latin typeface="Helvetica Neue Light" pitchFamily="-106" charset="0"/>
              <a:ea typeface="ＭＳ Ｐゴシック" pitchFamily="-106" charset="-128"/>
              <a:cs typeface="ＭＳ Ｐゴシック" pitchFamily="-106" charset="-128"/>
              <a:sym typeface="Helvetica Neue Light" pitchFamily="-106" charset="0"/>
            </a:endParaRPr>
          </a:p>
          <a:p>
            <a:pPr eaLnBrk="0" hangingPunct="0">
              <a:defRPr/>
            </a:pPr>
            <a:endParaRPr lang="en-US" dirty="0">
              <a:latin typeface="Helvetica Neue Light" pitchFamily="-106" charset="0"/>
              <a:ea typeface="ＭＳ Ｐゴシック" pitchFamily="-106" charset="-128"/>
              <a:cs typeface="ＭＳ Ｐゴシック" pitchFamily="-106" charset="-128"/>
              <a:sym typeface="Helvetica Neue Light" pitchFamily="-106"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0931"/>
                                        </p:tgtEl>
                                        <p:attrNameLst>
                                          <p:attrName>style.visibility</p:attrName>
                                        </p:attrNameLst>
                                      </p:cBhvr>
                                      <p:to>
                                        <p:strVal val="visible"/>
                                      </p:to>
                                    </p:set>
                                    <p:anim calcmode="lin" valueType="num">
                                      <p:cBhvr additive="base">
                                        <p:cTn id="7" dur="1000" fill="hold"/>
                                        <p:tgtEl>
                                          <p:spTgt spid="380931"/>
                                        </p:tgtEl>
                                        <p:attrNameLst>
                                          <p:attrName>ppt_x</p:attrName>
                                        </p:attrNameLst>
                                      </p:cBhvr>
                                      <p:tavLst>
                                        <p:tav tm="0">
                                          <p:val>
                                            <p:strVal val="0-#ppt_w/2"/>
                                          </p:val>
                                        </p:tav>
                                        <p:tav tm="100000">
                                          <p:val>
                                            <p:strVal val="#ppt_x"/>
                                          </p:val>
                                        </p:tav>
                                      </p:tavLst>
                                    </p:anim>
                                    <p:anim calcmode="lin" valueType="num">
                                      <p:cBhvr additive="base">
                                        <p:cTn id="8" dur="1000" fill="hold"/>
                                        <p:tgtEl>
                                          <p:spTgt spid="38093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80930"/>
                                        </p:tgtEl>
                                        <p:attrNameLst>
                                          <p:attrName>style.visibility</p:attrName>
                                        </p:attrNameLst>
                                      </p:cBhvr>
                                      <p:to>
                                        <p:strVal val="visible"/>
                                      </p:to>
                                    </p:set>
                                    <p:anim calcmode="lin" valueType="num">
                                      <p:cBhvr additive="base">
                                        <p:cTn id="13" dur="1000" fill="hold"/>
                                        <p:tgtEl>
                                          <p:spTgt spid="380930"/>
                                        </p:tgtEl>
                                        <p:attrNameLst>
                                          <p:attrName>ppt_x</p:attrName>
                                        </p:attrNameLst>
                                      </p:cBhvr>
                                      <p:tavLst>
                                        <p:tav tm="0">
                                          <p:val>
                                            <p:strVal val="1+#ppt_w/2"/>
                                          </p:val>
                                        </p:tav>
                                        <p:tav tm="100000">
                                          <p:val>
                                            <p:strVal val="#ppt_x"/>
                                          </p:val>
                                        </p:tav>
                                      </p:tavLst>
                                    </p:anim>
                                    <p:anim calcmode="lin" valueType="num">
                                      <p:cBhvr additive="base">
                                        <p:cTn id="14" dur="1000" fill="hold"/>
                                        <p:tgtEl>
                                          <p:spTgt spid="38093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380933"/>
                                        </p:tgtEl>
                                        <p:attrNameLst>
                                          <p:attrName>style.visibility</p:attrName>
                                        </p:attrNameLst>
                                      </p:cBhvr>
                                      <p:to>
                                        <p:strVal val="visible"/>
                                      </p:to>
                                    </p:set>
                                    <p:anim calcmode="lin" valueType="num">
                                      <p:cBhvr>
                                        <p:cTn id="19" dur="1000" fill="hold"/>
                                        <p:tgtEl>
                                          <p:spTgt spid="380933"/>
                                        </p:tgtEl>
                                        <p:attrNameLst>
                                          <p:attrName>ppt_w</p:attrName>
                                        </p:attrNameLst>
                                      </p:cBhvr>
                                      <p:tavLst>
                                        <p:tav tm="0">
                                          <p:val>
                                            <p:strVal val="#ppt_w*0.70"/>
                                          </p:val>
                                        </p:tav>
                                        <p:tav tm="100000">
                                          <p:val>
                                            <p:strVal val="#ppt_w"/>
                                          </p:val>
                                        </p:tav>
                                      </p:tavLst>
                                    </p:anim>
                                    <p:anim calcmode="lin" valueType="num">
                                      <p:cBhvr>
                                        <p:cTn id="20" dur="1000" fill="hold"/>
                                        <p:tgtEl>
                                          <p:spTgt spid="380933"/>
                                        </p:tgtEl>
                                        <p:attrNameLst>
                                          <p:attrName>ppt_h</p:attrName>
                                        </p:attrNameLst>
                                      </p:cBhvr>
                                      <p:tavLst>
                                        <p:tav tm="0">
                                          <p:val>
                                            <p:strVal val="#ppt_h"/>
                                          </p:val>
                                        </p:tav>
                                        <p:tav tm="100000">
                                          <p:val>
                                            <p:strVal val="#ppt_h"/>
                                          </p:val>
                                        </p:tav>
                                      </p:tavLst>
                                    </p:anim>
                                    <p:animEffect transition="in" filter="fade">
                                      <p:cBhvr>
                                        <p:cTn id="21" dur="1000"/>
                                        <p:tgtEl>
                                          <p:spTgt spid="380933"/>
                                        </p:tgtEl>
                                      </p:cBhvr>
                                    </p:animEffect>
                                  </p:childTnLst>
                                </p:cTn>
                              </p:par>
                            </p:childTnLst>
                          </p:cTn>
                        </p:par>
                        <p:par>
                          <p:cTn id="22" fill="hold">
                            <p:stCondLst>
                              <p:cond delay="1000"/>
                            </p:stCondLst>
                            <p:childTnLst>
                              <p:par>
                                <p:cTn id="23" presetID="9" presetClass="entr" presetSubtype="0" fill="hold" grpId="0" nodeType="afterEffect">
                                  <p:stCondLst>
                                    <p:cond delay="0"/>
                                  </p:stCondLst>
                                  <p:childTnLst>
                                    <p:set>
                                      <p:cBhvr>
                                        <p:cTn id="24" dur="1" fill="hold">
                                          <p:stCondLst>
                                            <p:cond delay="0"/>
                                          </p:stCondLst>
                                        </p:cTn>
                                        <p:tgtEl>
                                          <p:spTgt spid="380934"/>
                                        </p:tgtEl>
                                        <p:attrNameLst>
                                          <p:attrName>style.visibility</p:attrName>
                                        </p:attrNameLst>
                                      </p:cBhvr>
                                      <p:to>
                                        <p:strVal val="visible"/>
                                      </p:to>
                                    </p:set>
                                    <p:animEffect transition="in" filter="dissolve">
                                      <p:cBhvr>
                                        <p:cTn id="25" dur="500"/>
                                        <p:tgtEl>
                                          <p:spTgt spid="380934"/>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380935"/>
                                        </p:tgtEl>
                                        <p:attrNameLst>
                                          <p:attrName>style.visibility</p:attrName>
                                        </p:attrNameLst>
                                      </p:cBhvr>
                                      <p:to>
                                        <p:strVal val="visible"/>
                                      </p:to>
                                    </p:set>
                                    <p:animEffect transition="in" filter="dissolve">
                                      <p:cBhvr>
                                        <p:cTn id="28" dur="500"/>
                                        <p:tgtEl>
                                          <p:spTgt spid="3809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0930" grpId="0" animBg="1"/>
      <p:bldP spid="380931" grpId="0" animBg="1"/>
      <p:bldP spid="380933" grpId="0" animBg="1"/>
      <p:bldP spid="380934" grpId="0"/>
      <p:bldP spid="380935" grpId="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grpSp>
        <p:nvGrpSpPr>
          <p:cNvPr id="2" name="Group 2"/>
          <p:cNvGrpSpPr>
            <a:grpSpLocks/>
          </p:cNvGrpSpPr>
          <p:nvPr/>
        </p:nvGrpSpPr>
        <p:grpSpPr bwMode="auto">
          <a:xfrm>
            <a:off x="2133080" y="2514824"/>
            <a:ext cx="4800823" cy="3047256"/>
            <a:chOff x="1056" y="1584"/>
            <a:chExt cx="3024" cy="1920"/>
          </a:xfrm>
        </p:grpSpPr>
        <p:sp>
          <p:nvSpPr>
            <p:cNvPr id="382979" name="Oval 3"/>
            <p:cNvSpPr>
              <a:spLocks noChangeArrowheads="1"/>
            </p:cNvSpPr>
            <p:nvPr/>
          </p:nvSpPr>
          <p:spPr bwMode="auto">
            <a:xfrm>
              <a:off x="2112" y="1584"/>
              <a:ext cx="1968" cy="1920"/>
            </a:xfrm>
            <a:prstGeom prst="ellipse">
              <a:avLst/>
            </a:prstGeom>
            <a:solidFill>
              <a:srgbClr val="BD0000">
                <a:alpha val="7001"/>
              </a:srgbClr>
            </a:solidFill>
            <a:ln w="9525">
              <a:solidFill>
                <a:schemeClr val="tx1"/>
              </a:solidFill>
              <a:round/>
              <a:headEnd/>
              <a:tailEnd/>
            </a:ln>
            <a:effectLst>
              <a:outerShdw blurRad="63500" dist="38099" dir="2700000" algn="ctr" rotWithShape="0">
                <a:schemeClr val="bg2">
                  <a:alpha val="74998"/>
                </a:schemeClr>
              </a:outerShdw>
            </a:effectLst>
          </p:spPr>
          <p:txBody>
            <a:bodyPr wrap="none" anchor="ctr">
              <a:prstTxWarp prst="textNoShape">
                <a:avLst/>
              </a:prstTxWarp>
            </a:bodyPr>
            <a:lstStyle/>
            <a:p>
              <a:pPr>
                <a:defRPr/>
              </a:pPr>
              <a:endParaRPr lang="en-US">
                <a:latin typeface="Helvetica Neue Light" pitchFamily="-106" charset="0"/>
                <a:ea typeface="ヒラギノ角ゴ ProN W3" pitchFamily="-106" charset="-128"/>
                <a:cs typeface="ヒラギノ角ゴ ProN W3" pitchFamily="-106" charset="-128"/>
                <a:sym typeface="Helvetica Neue Light" pitchFamily="-106" charset="0"/>
              </a:endParaRPr>
            </a:p>
          </p:txBody>
        </p:sp>
        <p:sp>
          <p:nvSpPr>
            <p:cNvPr id="382980" name="Oval 4"/>
            <p:cNvSpPr>
              <a:spLocks noChangeArrowheads="1"/>
            </p:cNvSpPr>
            <p:nvPr/>
          </p:nvSpPr>
          <p:spPr bwMode="auto">
            <a:xfrm>
              <a:off x="1056" y="1584"/>
              <a:ext cx="1968" cy="1920"/>
            </a:xfrm>
            <a:prstGeom prst="ellipse">
              <a:avLst/>
            </a:prstGeom>
            <a:solidFill>
              <a:srgbClr val="005DBB">
                <a:alpha val="7001"/>
              </a:srgbClr>
            </a:solidFill>
            <a:ln w="9525">
              <a:solidFill>
                <a:schemeClr val="tx1"/>
              </a:solidFill>
              <a:round/>
              <a:headEnd/>
              <a:tailEnd/>
            </a:ln>
            <a:effectLst>
              <a:outerShdw blurRad="63500" dist="38099" dir="2700000" algn="ctr" rotWithShape="0">
                <a:schemeClr val="bg2">
                  <a:alpha val="74998"/>
                </a:schemeClr>
              </a:outerShdw>
            </a:effectLst>
          </p:spPr>
          <p:txBody>
            <a:bodyPr wrap="none" anchor="ctr">
              <a:prstTxWarp prst="textNoShape">
                <a:avLst/>
              </a:prstTxWarp>
            </a:bodyPr>
            <a:lstStyle/>
            <a:p>
              <a:pPr>
                <a:defRPr/>
              </a:pPr>
              <a:endParaRPr lang="en-US">
                <a:latin typeface="Helvetica Neue Light" pitchFamily="-106" charset="0"/>
                <a:ea typeface="ヒラギノ角ゴ ProN W3" pitchFamily="-106" charset="-128"/>
                <a:cs typeface="ヒラギノ角ゴ ProN W3" pitchFamily="-106" charset="-128"/>
                <a:sym typeface="Helvetica Neue Light" pitchFamily="-106" charset="0"/>
              </a:endParaRPr>
            </a:p>
          </p:txBody>
        </p:sp>
      </p:grpSp>
      <p:sp>
        <p:nvSpPr>
          <p:cNvPr id="382982" name="Rectangle 6"/>
          <p:cNvSpPr>
            <a:spLocks noGrp="1" noChangeArrowheads="1"/>
          </p:cNvSpPr>
          <p:nvPr>
            <p:ph sz="half" idx="1"/>
          </p:nvPr>
        </p:nvSpPr>
        <p:spPr>
          <a:xfrm>
            <a:off x="285750" y="1982391"/>
            <a:ext cx="3809628" cy="4114354"/>
          </a:xfrm>
        </p:spPr>
        <p:txBody>
          <a:bodyPr/>
          <a:lstStyle/>
          <a:p>
            <a:pPr eaLnBrk="1" hangingPunct="1">
              <a:defRPr/>
            </a:pPr>
            <a:r>
              <a:rPr lang="en-US" dirty="0">
                <a:ea typeface="ＭＳ Ｐゴシック" pitchFamily="-106" charset="-128"/>
                <a:cs typeface="ＭＳ Ｐゴシック" pitchFamily="-106" charset="-128"/>
                <a:sym typeface="Helvetica Neue Light" pitchFamily="-106" charset="0"/>
              </a:rPr>
              <a:t>Worksheets</a:t>
            </a:r>
          </a:p>
          <a:p>
            <a:pPr eaLnBrk="1" hangingPunct="1">
              <a:defRPr/>
            </a:pPr>
            <a:r>
              <a:rPr lang="en-US" dirty="0">
                <a:ea typeface="ＭＳ Ｐゴシック" pitchFamily="-106" charset="-128"/>
                <a:cs typeface="ＭＳ Ｐゴシック" pitchFamily="-106" charset="-128"/>
                <a:sym typeface="Helvetica Neue Light" pitchFamily="-106" charset="0"/>
              </a:rPr>
              <a:t>Rote memorization</a:t>
            </a:r>
          </a:p>
          <a:p>
            <a:pPr eaLnBrk="1" hangingPunct="1">
              <a:defRPr/>
            </a:pPr>
            <a:r>
              <a:rPr lang="en-US" dirty="0">
                <a:ea typeface="ＭＳ Ｐゴシック" pitchFamily="-106" charset="-128"/>
                <a:cs typeface="ＭＳ Ｐゴシック" pitchFamily="-106" charset="-128"/>
                <a:sym typeface="Helvetica Neue Light" pitchFamily="-106" charset="0"/>
              </a:rPr>
              <a:t>Flash cards</a:t>
            </a:r>
          </a:p>
          <a:p>
            <a:pPr eaLnBrk="1" hangingPunct="1">
              <a:defRPr/>
            </a:pPr>
            <a:r>
              <a:rPr lang="en-US" dirty="0">
                <a:ea typeface="ＭＳ Ｐゴシック" pitchFamily="-106" charset="-128"/>
                <a:cs typeface="ＭＳ Ｐゴシック" pitchFamily="-106" charset="-128"/>
                <a:sym typeface="Helvetica Neue Light" pitchFamily="-106" charset="0"/>
              </a:rPr>
              <a:t>Step by step</a:t>
            </a:r>
          </a:p>
          <a:p>
            <a:pPr eaLnBrk="1" hangingPunct="1">
              <a:defRPr/>
            </a:pPr>
            <a:r>
              <a:rPr lang="en-US" dirty="0">
                <a:ea typeface="ＭＳ Ｐゴシック" pitchFamily="-106" charset="-128"/>
                <a:cs typeface="ＭＳ Ｐゴシック" pitchFamily="-106" charset="-128"/>
                <a:sym typeface="Helvetica Neue Light" pitchFamily="-106" charset="0"/>
              </a:rPr>
              <a:t>Formulas</a:t>
            </a:r>
          </a:p>
          <a:p>
            <a:pPr eaLnBrk="1" hangingPunct="1">
              <a:defRPr/>
            </a:pPr>
            <a:r>
              <a:rPr lang="en-US" dirty="0">
                <a:ea typeface="ＭＳ Ｐゴシック" pitchFamily="-106" charset="-128"/>
                <a:cs typeface="ＭＳ Ｐゴシック" pitchFamily="-106" charset="-128"/>
                <a:sym typeface="Helvetica Neue Light" pitchFamily="-106" charset="0"/>
              </a:rPr>
              <a:t>Calculators</a:t>
            </a:r>
          </a:p>
          <a:p>
            <a:pPr eaLnBrk="1" hangingPunct="1">
              <a:defRPr/>
            </a:pPr>
            <a:endParaRPr lang="en-US" dirty="0">
              <a:ea typeface="ＭＳ Ｐゴシック" pitchFamily="-106" charset="-128"/>
              <a:cs typeface="ＭＳ Ｐゴシック" pitchFamily="-106" charset="-128"/>
              <a:sym typeface="Helvetica Neue Light" pitchFamily="-106" charset="0"/>
            </a:endParaRPr>
          </a:p>
        </p:txBody>
      </p:sp>
      <p:sp>
        <p:nvSpPr>
          <p:cNvPr id="382983" name="Rectangle 7"/>
          <p:cNvSpPr>
            <a:spLocks noGrp="1" noChangeArrowheads="1"/>
          </p:cNvSpPr>
          <p:nvPr>
            <p:ph sz="half" idx="2"/>
          </p:nvPr>
        </p:nvSpPr>
        <p:spPr>
          <a:xfrm>
            <a:off x="6822281" y="1982391"/>
            <a:ext cx="2321719" cy="4039568"/>
          </a:xfrm>
        </p:spPr>
        <p:txBody>
          <a:bodyPr/>
          <a:lstStyle/>
          <a:p>
            <a:pPr eaLnBrk="1" hangingPunct="1">
              <a:defRPr/>
            </a:pPr>
            <a:r>
              <a:rPr lang="en-US" dirty="0">
                <a:ea typeface="ＭＳ Ｐゴシック" pitchFamily="-106" charset="-128"/>
                <a:cs typeface="ＭＳ Ｐゴシック" pitchFamily="-106" charset="-128"/>
                <a:sym typeface="Helvetica Neue Light" pitchFamily="-106" charset="0"/>
              </a:rPr>
              <a:t>Fraction bars</a:t>
            </a:r>
          </a:p>
          <a:p>
            <a:pPr eaLnBrk="1" hangingPunct="1">
              <a:defRPr/>
            </a:pPr>
            <a:r>
              <a:rPr lang="en-US" dirty="0">
                <a:ea typeface="ＭＳ Ｐゴシック" pitchFamily="-106" charset="-128"/>
                <a:cs typeface="ＭＳ Ｐゴシック" pitchFamily="-106" charset="-128"/>
                <a:sym typeface="Helvetica Neue Light" pitchFamily="-106" charset="0"/>
              </a:rPr>
              <a:t>Counters</a:t>
            </a:r>
          </a:p>
          <a:p>
            <a:pPr eaLnBrk="1" hangingPunct="1">
              <a:defRPr/>
            </a:pPr>
            <a:r>
              <a:rPr lang="en-US" dirty="0">
                <a:ea typeface="ＭＳ Ｐゴシック" pitchFamily="-106" charset="-128"/>
                <a:cs typeface="ＭＳ Ｐゴシック" pitchFamily="-106" charset="-128"/>
                <a:sym typeface="Helvetica Neue Light" pitchFamily="-106" charset="0"/>
              </a:rPr>
              <a:t>Base 10 blocks</a:t>
            </a:r>
          </a:p>
          <a:p>
            <a:pPr eaLnBrk="1" hangingPunct="1">
              <a:defRPr/>
            </a:pPr>
            <a:r>
              <a:rPr lang="en-US" dirty="0">
                <a:ea typeface="ＭＳ Ｐゴシック" pitchFamily="-106" charset="-128"/>
                <a:cs typeface="ＭＳ Ｐゴシック" pitchFamily="-106" charset="-128"/>
                <a:sym typeface="Helvetica Neue Light" pitchFamily="-106" charset="0"/>
              </a:rPr>
              <a:t>Rulers</a:t>
            </a:r>
          </a:p>
          <a:p>
            <a:pPr eaLnBrk="1" hangingPunct="1">
              <a:defRPr/>
            </a:pPr>
            <a:endParaRPr lang="en-US" dirty="0">
              <a:ea typeface="ＭＳ Ｐゴシック" pitchFamily="-106" charset="-128"/>
              <a:cs typeface="ＭＳ Ｐゴシック" pitchFamily="-106" charset="-128"/>
              <a:sym typeface="Helvetica Neue Light" pitchFamily="-106" charset="0"/>
            </a:endParaRPr>
          </a:p>
        </p:txBody>
      </p:sp>
      <p:sp>
        <p:nvSpPr>
          <p:cNvPr id="382981" name="Rectangle 5"/>
          <p:cNvSpPr>
            <a:spLocks noGrp="1" noChangeArrowheads="1"/>
          </p:cNvSpPr>
          <p:nvPr>
            <p:ph type="title"/>
          </p:nvPr>
        </p:nvSpPr>
        <p:spPr/>
        <p:txBody>
          <a:bodyPr>
            <a:normAutofit/>
            <a:scene3d>
              <a:camera prst="orthographicFront"/>
              <a:lightRig rig="soft" dir="t"/>
            </a:scene3d>
            <a:sp3d prstMaterial="softEdge">
              <a:bevelT w="25400" h="25400"/>
            </a:sp3d>
          </a:bodyPr>
          <a:lstStyle/>
          <a:p>
            <a:pPr>
              <a:defRPr/>
            </a:pPr>
            <a:r>
              <a:rPr lang="en-US" dirty="0" smtClean="0">
                <a:sym typeface="Helvetica Neue Light" pitchFamily="-106" charset="0"/>
              </a:rPr>
              <a:t>Procedural vs</a:t>
            </a:r>
            <a:r>
              <a:rPr lang="en-US" dirty="0">
                <a:sym typeface="Helvetica Neue Light" pitchFamily="-106" charset="0"/>
              </a:rPr>
              <a:t>. </a:t>
            </a:r>
            <a:r>
              <a:rPr lang="en-US" dirty="0" smtClean="0">
                <a:sym typeface="Helvetica Neue Light" pitchFamily="-106" charset="0"/>
              </a:rPr>
              <a:t>Conceptual </a:t>
            </a:r>
            <a:r>
              <a:rPr lang="en-US" dirty="0">
                <a:sym typeface="Helvetica Neue Light" pitchFamily="-106" charset="0"/>
              </a:rPr>
              <a:t>Tools</a:t>
            </a:r>
          </a:p>
        </p:txBody>
      </p:sp>
      <p:sp>
        <p:nvSpPr>
          <p:cNvPr id="8" name="AutoShape 5"/>
          <p:cNvSpPr>
            <a:spLocks noChangeArrowheads="1"/>
          </p:cNvSpPr>
          <p:nvPr/>
        </p:nvSpPr>
        <p:spPr bwMode="auto">
          <a:xfrm>
            <a:off x="660797" y="5572125"/>
            <a:ext cx="7925098" cy="686470"/>
          </a:xfrm>
          <a:prstGeom prst="leftRightArrow">
            <a:avLst>
              <a:gd name="adj1" fmla="val 50000"/>
              <a:gd name="adj2" fmla="val 231111"/>
            </a:avLst>
          </a:prstGeom>
          <a:solidFill>
            <a:schemeClr val="accent1"/>
          </a:solidFill>
          <a:ln w="9525">
            <a:solidFill>
              <a:schemeClr val="tx1"/>
            </a:solidFill>
            <a:miter lim="800000"/>
            <a:headEnd/>
            <a:tailEnd/>
          </a:ln>
        </p:spPr>
        <p:txBody>
          <a:bodyPr wrap="none" lIns="91435" tIns="45718" rIns="91435" bIns="45718" anchor="ctr">
            <a:prstTxWarp prst="textNoShape">
              <a:avLst/>
            </a:prstTxWarp>
          </a:bodyPr>
          <a:lstStyle/>
          <a:p>
            <a:pPr>
              <a:defRPr/>
            </a:pPr>
            <a:endParaRPr lang="en-US">
              <a:latin typeface="Helvetica Neue Light" pitchFamily="-106" charset="0"/>
              <a:ea typeface="ヒラギノ角ゴ ProN W3" pitchFamily="-106" charset="-128"/>
              <a:cs typeface="ヒラギノ角ゴ ProN W3" pitchFamily="-106" charset="-128"/>
              <a:sym typeface="Helvetica Neue Light" pitchFamily="-106" charset="0"/>
            </a:endParaRPr>
          </a:p>
        </p:txBody>
      </p:sp>
      <p:sp>
        <p:nvSpPr>
          <p:cNvPr id="10" name="Rectangle 9"/>
          <p:cNvSpPr/>
          <p:nvPr/>
        </p:nvSpPr>
        <p:spPr>
          <a:xfrm>
            <a:off x="607219" y="6107906"/>
            <a:ext cx="852573" cy="341919"/>
          </a:xfrm>
          <a:prstGeom prst="rect">
            <a:avLst/>
          </a:prstGeom>
        </p:spPr>
        <p:txBody>
          <a:bodyPr wrap="none" lIns="64291" tIns="32146" rIns="64291" bIns="32146">
            <a:spAutoFit/>
          </a:bodyPr>
          <a:lstStyle/>
          <a:p>
            <a:pPr eaLnBrk="0" hangingPunct="0">
              <a:spcBef>
                <a:spcPct val="50000"/>
              </a:spcBef>
              <a:defRPr/>
            </a:pPr>
            <a:r>
              <a:rPr lang="en-US" dirty="0">
                <a:latin typeface="Helvetica Neue Light" pitchFamily="-106" charset="0"/>
                <a:ea typeface="ＭＳ Ｐゴシック" pitchFamily="-106" charset="-128"/>
                <a:cs typeface="ＭＳ Ｐゴシック" pitchFamily="-106" charset="-128"/>
                <a:sym typeface="Helvetica Neue Light" pitchFamily="-106" charset="0"/>
              </a:rPr>
              <a:t>How to</a:t>
            </a:r>
          </a:p>
        </p:txBody>
      </p:sp>
      <p:sp>
        <p:nvSpPr>
          <p:cNvPr id="11" name="Rectangle 10"/>
          <p:cNvSpPr/>
          <p:nvPr/>
        </p:nvSpPr>
        <p:spPr>
          <a:xfrm>
            <a:off x="7465219" y="6107906"/>
            <a:ext cx="553184" cy="341919"/>
          </a:xfrm>
          <a:prstGeom prst="rect">
            <a:avLst/>
          </a:prstGeom>
        </p:spPr>
        <p:txBody>
          <a:bodyPr wrap="none" lIns="64291" tIns="32146" rIns="64291" bIns="32146">
            <a:spAutoFit/>
          </a:bodyPr>
          <a:lstStyle/>
          <a:p>
            <a:pPr eaLnBrk="0" hangingPunct="0">
              <a:spcBef>
                <a:spcPct val="50000"/>
              </a:spcBef>
              <a:defRPr/>
            </a:pPr>
            <a:r>
              <a:rPr lang="en-US" dirty="0">
                <a:latin typeface="Helvetica Neue Light" pitchFamily="-106" charset="0"/>
                <a:ea typeface="ＭＳ Ｐゴシック" pitchFamily="-106" charset="-128"/>
                <a:cs typeface="ＭＳ Ｐゴシック" pitchFamily="-106" charset="-128"/>
                <a:sym typeface="Helvetica Neue Light" pitchFamily="-106" charset="0"/>
              </a:rPr>
              <a:t>Idea</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2982">
                                            <p:txEl>
                                              <p:pRg st="0" end="0"/>
                                            </p:txEl>
                                          </p:spTgt>
                                        </p:tgtEl>
                                        <p:attrNameLst>
                                          <p:attrName>style.visibility</p:attrName>
                                        </p:attrNameLst>
                                      </p:cBhvr>
                                      <p:to>
                                        <p:strVal val="visible"/>
                                      </p:to>
                                    </p:set>
                                    <p:anim calcmode="lin" valueType="num">
                                      <p:cBhvr additive="base">
                                        <p:cTn id="7" dur="500" fill="hold"/>
                                        <p:tgtEl>
                                          <p:spTgt spid="38298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8298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82982">
                                            <p:txEl>
                                              <p:pRg st="1" end="1"/>
                                            </p:txEl>
                                          </p:spTgt>
                                        </p:tgtEl>
                                        <p:attrNameLst>
                                          <p:attrName>style.visibility</p:attrName>
                                        </p:attrNameLst>
                                      </p:cBhvr>
                                      <p:to>
                                        <p:strVal val="visible"/>
                                      </p:to>
                                    </p:set>
                                    <p:anim calcmode="lin" valueType="num">
                                      <p:cBhvr additive="base">
                                        <p:cTn id="13" dur="500" fill="hold"/>
                                        <p:tgtEl>
                                          <p:spTgt spid="38298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8298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82982">
                                            <p:txEl>
                                              <p:pRg st="2" end="2"/>
                                            </p:txEl>
                                          </p:spTgt>
                                        </p:tgtEl>
                                        <p:attrNameLst>
                                          <p:attrName>style.visibility</p:attrName>
                                        </p:attrNameLst>
                                      </p:cBhvr>
                                      <p:to>
                                        <p:strVal val="visible"/>
                                      </p:to>
                                    </p:set>
                                    <p:anim calcmode="lin" valueType="num">
                                      <p:cBhvr additive="base">
                                        <p:cTn id="19" dur="500" fill="hold"/>
                                        <p:tgtEl>
                                          <p:spTgt spid="382982">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8298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82982">
                                            <p:txEl>
                                              <p:pRg st="3" end="3"/>
                                            </p:txEl>
                                          </p:spTgt>
                                        </p:tgtEl>
                                        <p:attrNameLst>
                                          <p:attrName>style.visibility</p:attrName>
                                        </p:attrNameLst>
                                      </p:cBhvr>
                                      <p:to>
                                        <p:strVal val="visible"/>
                                      </p:to>
                                    </p:set>
                                    <p:anim calcmode="lin" valueType="num">
                                      <p:cBhvr additive="base">
                                        <p:cTn id="25" dur="500" fill="hold"/>
                                        <p:tgtEl>
                                          <p:spTgt spid="382982">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8298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82982">
                                            <p:txEl>
                                              <p:pRg st="4" end="4"/>
                                            </p:txEl>
                                          </p:spTgt>
                                        </p:tgtEl>
                                        <p:attrNameLst>
                                          <p:attrName>style.visibility</p:attrName>
                                        </p:attrNameLst>
                                      </p:cBhvr>
                                      <p:to>
                                        <p:strVal val="visible"/>
                                      </p:to>
                                    </p:set>
                                    <p:anim calcmode="lin" valueType="num">
                                      <p:cBhvr additive="base">
                                        <p:cTn id="31" dur="500" fill="hold"/>
                                        <p:tgtEl>
                                          <p:spTgt spid="382982">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8298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82982">
                                            <p:txEl>
                                              <p:pRg st="5" end="5"/>
                                            </p:txEl>
                                          </p:spTgt>
                                        </p:tgtEl>
                                        <p:attrNameLst>
                                          <p:attrName>style.visibility</p:attrName>
                                        </p:attrNameLst>
                                      </p:cBhvr>
                                      <p:to>
                                        <p:strVal val="visible"/>
                                      </p:to>
                                    </p:set>
                                    <p:anim calcmode="lin" valueType="num">
                                      <p:cBhvr additive="base">
                                        <p:cTn id="37" dur="500" fill="hold"/>
                                        <p:tgtEl>
                                          <p:spTgt spid="382982">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82982">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382983">
                                            <p:txEl>
                                              <p:pRg st="0" end="0"/>
                                            </p:txEl>
                                          </p:spTgt>
                                        </p:tgtEl>
                                        <p:attrNameLst>
                                          <p:attrName>style.visibility</p:attrName>
                                        </p:attrNameLst>
                                      </p:cBhvr>
                                      <p:to>
                                        <p:strVal val="visible"/>
                                      </p:to>
                                    </p:set>
                                    <p:anim calcmode="lin" valueType="num">
                                      <p:cBhvr additive="base">
                                        <p:cTn id="43" dur="500" fill="hold"/>
                                        <p:tgtEl>
                                          <p:spTgt spid="382983">
                                            <p:txEl>
                                              <p:pRg st="0" end="0"/>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3829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382983">
                                            <p:txEl>
                                              <p:pRg st="1" end="1"/>
                                            </p:txEl>
                                          </p:spTgt>
                                        </p:tgtEl>
                                        <p:attrNameLst>
                                          <p:attrName>style.visibility</p:attrName>
                                        </p:attrNameLst>
                                      </p:cBhvr>
                                      <p:to>
                                        <p:strVal val="visible"/>
                                      </p:to>
                                    </p:set>
                                    <p:anim calcmode="lin" valueType="num">
                                      <p:cBhvr additive="base">
                                        <p:cTn id="49" dur="500" fill="hold"/>
                                        <p:tgtEl>
                                          <p:spTgt spid="382983">
                                            <p:txEl>
                                              <p:pRg st="1" end="1"/>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38298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382983">
                                            <p:txEl>
                                              <p:pRg st="2" end="2"/>
                                            </p:txEl>
                                          </p:spTgt>
                                        </p:tgtEl>
                                        <p:attrNameLst>
                                          <p:attrName>style.visibility</p:attrName>
                                        </p:attrNameLst>
                                      </p:cBhvr>
                                      <p:to>
                                        <p:strVal val="visible"/>
                                      </p:to>
                                    </p:set>
                                    <p:anim calcmode="lin" valueType="num">
                                      <p:cBhvr additive="base">
                                        <p:cTn id="55" dur="500" fill="hold"/>
                                        <p:tgtEl>
                                          <p:spTgt spid="382983">
                                            <p:txEl>
                                              <p:pRg st="2" end="2"/>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38298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382983">
                                            <p:txEl>
                                              <p:pRg st="3" end="3"/>
                                            </p:txEl>
                                          </p:spTgt>
                                        </p:tgtEl>
                                        <p:attrNameLst>
                                          <p:attrName>style.visibility</p:attrName>
                                        </p:attrNameLst>
                                      </p:cBhvr>
                                      <p:to>
                                        <p:strVal val="visible"/>
                                      </p:to>
                                    </p:set>
                                    <p:anim calcmode="lin" valueType="num">
                                      <p:cBhvr additive="base">
                                        <p:cTn id="61" dur="500" fill="hold"/>
                                        <p:tgtEl>
                                          <p:spTgt spid="382983">
                                            <p:txEl>
                                              <p:pRg st="3" end="3"/>
                                            </p:txEl>
                                          </p:spTgt>
                                        </p:tgtEl>
                                        <p:attrNameLst>
                                          <p:attrName>ppt_x</p:attrName>
                                        </p:attrNameLst>
                                      </p:cBhvr>
                                      <p:tavLst>
                                        <p:tav tm="0">
                                          <p:val>
                                            <p:strVal val="1+#ppt_w/2"/>
                                          </p:val>
                                        </p:tav>
                                        <p:tav tm="100000">
                                          <p:val>
                                            <p:strVal val="#ppt_x"/>
                                          </p:val>
                                        </p:tav>
                                      </p:tavLst>
                                    </p:anim>
                                    <p:anim calcmode="lin" valueType="num">
                                      <p:cBhvr additive="base">
                                        <p:cTn id="62" dur="500" fill="hold"/>
                                        <p:tgtEl>
                                          <p:spTgt spid="38298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55" presetClass="entr" presetSubtype="0" fill="hold" grpId="0" nodeType="clickEffect">
                                  <p:stCondLst>
                                    <p:cond delay="0"/>
                                  </p:stCondLst>
                                  <p:childTnLst>
                                    <p:set>
                                      <p:cBhvr>
                                        <p:cTn id="66" dur="1" fill="hold">
                                          <p:stCondLst>
                                            <p:cond delay="0"/>
                                          </p:stCondLst>
                                        </p:cTn>
                                        <p:tgtEl>
                                          <p:spTgt spid="8"/>
                                        </p:tgtEl>
                                        <p:attrNameLst>
                                          <p:attrName>style.visibility</p:attrName>
                                        </p:attrNameLst>
                                      </p:cBhvr>
                                      <p:to>
                                        <p:strVal val="visible"/>
                                      </p:to>
                                    </p:set>
                                    <p:anim calcmode="lin" valueType="num">
                                      <p:cBhvr>
                                        <p:cTn id="67" dur="1000" fill="hold"/>
                                        <p:tgtEl>
                                          <p:spTgt spid="8"/>
                                        </p:tgtEl>
                                        <p:attrNameLst>
                                          <p:attrName>ppt_w</p:attrName>
                                        </p:attrNameLst>
                                      </p:cBhvr>
                                      <p:tavLst>
                                        <p:tav tm="0">
                                          <p:val>
                                            <p:strVal val="#ppt_w*0.70"/>
                                          </p:val>
                                        </p:tav>
                                        <p:tav tm="100000">
                                          <p:val>
                                            <p:strVal val="#ppt_w"/>
                                          </p:val>
                                        </p:tav>
                                      </p:tavLst>
                                    </p:anim>
                                    <p:anim calcmode="lin" valueType="num">
                                      <p:cBhvr>
                                        <p:cTn id="68" dur="1000" fill="hold"/>
                                        <p:tgtEl>
                                          <p:spTgt spid="8"/>
                                        </p:tgtEl>
                                        <p:attrNameLst>
                                          <p:attrName>ppt_h</p:attrName>
                                        </p:attrNameLst>
                                      </p:cBhvr>
                                      <p:tavLst>
                                        <p:tav tm="0">
                                          <p:val>
                                            <p:strVal val="#ppt_h"/>
                                          </p:val>
                                        </p:tav>
                                        <p:tav tm="100000">
                                          <p:val>
                                            <p:strVal val="#ppt_h"/>
                                          </p:val>
                                        </p:tav>
                                      </p:tavLst>
                                    </p:anim>
                                    <p:animEffect transition="in" filter="fade">
                                      <p:cBhvr>
                                        <p:cTn id="6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2982" grpId="0" build="p"/>
      <p:bldP spid="382983" grpId="0" build="p"/>
      <p:bldP spid="8" grpId="0" animBg="1"/>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39938" name="Content Placeholder 1"/>
          <p:cNvSpPr>
            <a:spLocks noGrp="1"/>
          </p:cNvSpPr>
          <p:nvPr>
            <p:ph sz="half" idx="1"/>
          </p:nvPr>
        </p:nvSpPr>
        <p:spPr>
          <a:xfrm>
            <a:off x="457646" y="1481213"/>
            <a:ext cx="8152805" cy="4386709"/>
          </a:xfrm>
        </p:spPr>
        <p:txBody>
          <a:bodyPr/>
          <a:lstStyle/>
          <a:p>
            <a:pPr algn="ctr" eaLnBrk="1" hangingPunct="1">
              <a:buNone/>
              <a:defRPr/>
            </a:pPr>
            <a:r>
              <a:rPr lang="en-US" sz="3200" dirty="0" smtClean="0">
                <a:solidFill>
                  <a:schemeClr val="tx2"/>
                </a:solidFill>
                <a:ea typeface="ＭＳ Ｐゴシック" pitchFamily="-106" charset="-128"/>
                <a:cs typeface="ＭＳ Ｐゴシック" pitchFamily="-106" charset="-128"/>
                <a:sym typeface="Helvetica Neue Light" pitchFamily="-106" charset="0"/>
              </a:rPr>
              <a:t>“Conceptual understanding, computational and procedural fluency and problem-solving skills are equally important and mutually reinforce each other. Debates regarding the relative importance of each of these components of mathematics are misguided.”</a:t>
            </a:r>
          </a:p>
          <a:p>
            <a:pPr eaLnBrk="1" hangingPunct="1">
              <a:defRPr/>
            </a:pPr>
            <a:endParaRPr lang="en-US" dirty="0" smtClean="0">
              <a:ea typeface="ＭＳ Ｐゴシック" pitchFamily="-106" charset="-128"/>
              <a:cs typeface="ＭＳ Ｐゴシック" pitchFamily="-106" charset="-128"/>
              <a:sym typeface="Helvetica Neue Light" pitchFamily="-106" charset="0"/>
            </a:endParaRPr>
          </a:p>
          <a:p>
            <a:pPr algn="ctr" eaLnBrk="1" hangingPunct="1">
              <a:buFont typeface="Wingdings 3" pitchFamily="-106" charset="2"/>
              <a:buNone/>
              <a:defRPr/>
            </a:pPr>
            <a:r>
              <a:rPr lang="en-US" sz="2400" dirty="0" smtClean="0">
                <a:ea typeface="ＭＳ Ｐゴシック" pitchFamily="-106" charset="-128"/>
                <a:cs typeface="ＭＳ Ｐゴシック" pitchFamily="-106" charset="-128"/>
                <a:sym typeface="Helvetica Neue Light" pitchFamily="-106" charset="0"/>
              </a:rPr>
              <a:t>(National Math Panel, 2008)</a:t>
            </a:r>
          </a:p>
        </p:txBody>
      </p:sp>
      <p:sp>
        <p:nvSpPr>
          <p:cNvPr id="4" name="Title 3"/>
          <p:cNvSpPr>
            <a:spLocks noGrp="1"/>
          </p:cNvSpPr>
          <p:nvPr>
            <p:ph type="title"/>
          </p:nvPr>
        </p:nvSpPr>
        <p:spPr/>
        <p:txBody>
          <a:bodyPr>
            <a:scene3d>
              <a:camera prst="orthographicFront"/>
              <a:lightRig rig="soft" dir="t"/>
            </a:scene3d>
            <a:sp3d prstMaterial="softEdge">
              <a:bevelT w="25400" h="25400"/>
            </a:sp3d>
          </a:bodyPr>
          <a:lstStyle/>
          <a:p>
            <a:pPr>
              <a:defRPr/>
            </a:pPr>
            <a:r>
              <a:rPr lang="en-US" dirty="0" smtClean="0">
                <a:sym typeface="Helvetica Neue Light" pitchFamily="-106" charset="0"/>
              </a:rPr>
              <a:t>National Math Panel Results</a:t>
            </a:r>
            <a:endParaRPr lang="en-US" dirty="0">
              <a:sym typeface="Helvetica Neue Light" pitchFamily="-106" charset="0"/>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5685"/>
            <a:ext cx="8229600" cy="1143000"/>
          </a:xfrm>
        </p:spPr>
        <p:txBody>
          <a:bodyPr/>
          <a:lstStyle/>
          <a:p>
            <a:pPr algn="ctr">
              <a:defRPr/>
            </a:pPr>
            <a:r>
              <a:rPr lang="en-US" dirty="0" smtClean="0">
                <a:hlinkClick r:id="rId3"/>
              </a:rPr>
              <a:t>Fuzzy Math?</a:t>
            </a:r>
            <a:endParaRPr lang="en-US" dirty="0"/>
          </a:p>
        </p:txBody>
      </p:sp>
      <p:sp>
        <p:nvSpPr>
          <p:cNvPr id="3" name="Content Placeholder 2"/>
          <p:cNvSpPr>
            <a:spLocks noGrp="1"/>
          </p:cNvSpPr>
          <p:nvPr>
            <p:ph idx="1"/>
          </p:nvPr>
        </p:nvSpPr>
        <p:spPr/>
        <p:txBody>
          <a:bodyPr>
            <a:normAutofit/>
          </a:bodyPr>
          <a:lstStyle/>
          <a:p>
            <a:pPr algn="ctr">
              <a:buFontTx/>
              <a:buNone/>
              <a:defRPr/>
            </a:pPr>
            <a:r>
              <a:rPr lang="en-US" sz="4000" dirty="0" smtClean="0"/>
              <a:t>We need BALANCE in mathematics…</a:t>
            </a:r>
          </a:p>
          <a:p>
            <a:pPr algn="ctr">
              <a:buFontTx/>
              <a:buNone/>
              <a:defRPr/>
            </a:pPr>
            <a:r>
              <a:rPr lang="en-US" sz="4000" dirty="0" smtClean="0">
                <a:solidFill>
                  <a:srgbClr val="FFFF00"/>
                </a:solidFill>
              </a:rPr>
              <a:t>CONCEPT/APPLICATION </a:t>
            </a:r>
            <a:r>
              <a:rPr lang="en-US" sz="4000" dirty="0" smtClean="0"/>
              <a:t>+ </a:t>
            </a:r>
            <a:r>
              <a:rPr lang="en-US" sz="4000" dirty="0" smtClean="0">
                <a:solidFill>
                  <a:srgbClr val="3366FF"/>
                </a:solidFill>
              </a:rPr>
              <a:t>COMPUTATION </a:t>
            </a:r>
          </a:p>
          <a:p>
            <a:pPr algn="ctr">
              <a:buFontTx/>
              <a:buNone/>
              <a:defRPr/>
            </a:pPr>
            <a:r>
              <a:rPr lang="en-US" sz="4000" dirty="0" smtClean="0"/>
              <a:t>= </a:t>
            </a:r>
            <a:r>
              <a:rPr lang="en-US" sz="4000" dirty="0" smtClean="0">
                <a:solidFill>
                  <a:srgbClr val="008000"/>
                </a:solidFill>
              </a:rPr>
              <a:t>STUDENT ACHIEVEMENT</a:t>
            </a:r>
            <a:endParaRPr lang="en-US" sz="4000" dirty="0">
              <a:solidFill>
                <a:srgbClr val="008000"/>
              </a:solidFill>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685354" y="304726"/>
            <a:ext cx="7773293" cy="1295921"/>
          </a:xfrm>
        </p:spPr>
        <p:txBody>
          <a:bodyPr>
            <a:normAutofit fontScale="90000"/>
          </a:bodyPr>
          <a:lstStyle/>
          <a:p>
            <a:pPr algn="ctr">
              <a:defRPr/>
            </a:pPr>
            <a:r>
              <a:rPr lang="en-US" sz="3600" dirty="0"/>
              <a:t>At the Elementary Level, </a:t>
            </a:r>
            <a:r>
              <a:rPr lang="en-US" sz="3600" dirty="0" smtClean="0"/>
              <a:t/>
            </a:r>
            <a:br>
              <a:rPr lang="en-US" sz="3600" dirty="0" smtClean="0"/>
            </a:br>
            <a:r>
              <a:rPr lang="en-US" sz="3600" dirty="0" smtClean="0"/>
              <a:t>Most </a:t>
            </a:r>
            <a:r>
              <a:rPr lang="en-US" sz="3600" dirty="0"/>
              <a:t>Students that Struggle in Math Have Difficulty with:</a:t>
            </a:r>
          </a:p>
        </p:txBody>
      </p:sp>
      <p:sp>
        <p:nvSpPr>
          <p:cNvPr id="26627" name="Rectangle 3"/>
          <p:cNvSpPr>
            <a:spLocks noGrp="1" noChangeArrowheads="1"/>
          </p:cNvSpPr>
          <p:nvPr>
            <p:ph type="body" idx="1"/>
          </p:nvPr>
        </p:nvSpPr>
        <p:spPr>
          <a:xfrm>
            <a:off x="685354" y="1828354"/>
            <a:ext cx="7773293" cy="4267275"/>
          </a:xfrm>
        </p:spPr>
        <p:txBody>
          <a:bodyPr/>
          <a:lstStyle/>
          <a:p>
            <a:pPr>
              <a:defRPr/>
            </a:pPr>
            <a:r>
              <a:rPr lang="en-US" sz="2800" dirty="0">
                <a:latin typeface="Arial" charset="0"/>
              </a:rPr>
              <a:t>Solving problems </a:t>
            </a:r>
            <a:r>
              <a:rPr lang="en-US" sz="1800" dirty="0">
                <a:latin typeface="Arial" charset="0"/>
              </a:rPr>
              <a:t>(Montague, 1997; </a:t>
            </a:r>
            <a:r>
              <a:rPr lang="en-US" sz="1800" dirty="0" err="1">
                <a:latin typeface="Arial" charset="0"/>
              </a:rPr>
              <a:t>Xin</a:t>
            </a:r>
            <a:r>
              <a:rPr lang="en-US" sz="1800" dirty="0">
                <a:latin typeface="Arial" charset="0"/>
              </a:rPr>
              <a:t> Yan &amp; </a:t>
            </a:r>
            <a:r>
              <a:rPr lang="en-US" sz="1800" dirty="0" err="1">
                <a:latin typeface="Arial" charset="0"/>
              </a:rPr>
              <a:t>Jitendra</a:t>
            </a:r>
            <a:r>
              <a:rPr lang="en-US" sz="1800" dirty="0">
                <a:latin typeface="Arial" charset="0"/>
              </a:rPr>
              <a:t>, 1999)</a:t>
            </a:r>
          </a:p>
          <a:p>
            <a:pPr>
              <a:defRPr/>
            </a:pPr>
            <a:r>
              <a:rPr lang="en-US" sz="2800" dirty="0">
                <a:latin typeface="Arial" charset="0"/>
              </a:rPr>
              <a:t>Visually representing problems </a:t>
            </a:r>
            <a:r>
              <a:rPr lang="en-US" sz="1800" dirty="0">
                <a:latin typeface="Arial" charset="0"/>
              </a:rPr>
              <a:t>(Montague, 2005)</a:t>
            </a:r>
          </a:p>
          <a:p>
            <a:pPr>
              <a:defRPr/>
            </a:pPr>
            <a:r>
              <a:rPr lang="en-US" sz="2800" dirty="0">
                <a:latin typeface="Arial" charset="0"/>
              </a:rPr>
              <a:t>Processing problem information </a:t>
            </a:r>
            <a:r>
              <a:rPr lang="en-US" sz="1800" dirty="0">
                <a:latin typeface="Arial" charset="0"/>
              </a:rPr>
              <a:t>(Montague, 2005)</a:t>
            </a:r>
          </a:p>
          <a:p>
            <a:pPr>
              <a:defRPr/>
            </a:pPr>
            <a:r>
              <a:rPr lang="en-US" sz="2800" dirty="0">
                <a:latin typeface="Arial" charset="0"/>
              </a:rPr>
              <a:t>Memory </a:t>
            </a:r>
            <a:r>
              <a:rPr lang="en-US" sz="1800" dirty="0">
                <a:latin typeface="Arial" charset="0"/>
              </a:rPr>
              <a:t>(</a:t>
            </a:r>
            <a:r>
              <a:rPr lang="en-US" sz="1800" dirty="0" err="1">
                <a:latin typeface="Arial" charset="0"/>
              </a:rPr>
              <a:t>Kroesbergen</a:t>
            </a:r>
            <a:r>
              <a:rPr lang="en-US" sz="1800" dirty="0">
                <a:latin typeface="Arial" charset="0"/>
              </a:rPr>
              <a:t> &amp; Van </a:t>
            </a:r>
            <a:r>
              <a:rPr lang="en-US" sz="1800" dirty="0" err="1">
                <a:latin typeface="Arial" charset="0"/>
              </a:rPr>
              <a:t>Luit</a:t>
            </a:r>
            <a:r>
              <a:rPr lang="en-US" sz="1800" dirty="0">
                <a:latin typeface="Arial" charset="0"/>
              </a:rPr>
              <a:t>, 2003)</a:t>
            </a:r>
          </a:p>
          <a:p>
            <a:pPr>
              <a:defRPr/>
            </a:pPr>
            <a:r>
              <a:rPr lang="en-US" sz="2800" dirty="0">
                <a:latin typeface="Arial" charset="0"/>
              </a:rPr>
              <a:t>Self-monitoring </a:t>
            </a:r>
            <a:r>
              <a:rPr lang="en-US" sz="1800" dirty="0">
                <a:latin typeface="Arial" charset="0"/>
              </a:rPr>
              <a:t>(Montague, 2005)</a:t>
            </a:r>
          </a:p>
          <a:p>
            <a:pPr>
              <a:defRPr/>
            </a:pPr>
            <a:r>
              <a:rPr lang="en-US" sz="2800" dirty="0">
                <a:latin typeface="Arial" charset="0"/>
              </a:rPr>
              <a:t>Fluency of math facts </a:t>
            </a:r>
            <a:r>
              <a:rPr lang="en-US" sz="1800" dirty="0">
                <a:latin typeface="Arial" charset="0"/>
              </a:rPr>
              <a:t>(Fuchs, 2005)</a:t>
            </a:r>
          </a:p>
          <a:p>
            <a:pPr>
              <a:defRPr/>
            </a:pPr>
            <a:endParaRPr lang="en-US" sz="1800" dirty="0">
              <a:latin typeface="Arial" charset="0"/>
            </a:endParaRPr>
          </a:p>
        </p:txBody>
      </p:sp>
      <p:pic>
        <p:nvPicPr>
          <p:cNvPr id="5" name="Picture 4"/>
          <p:cNvPicPr>
            <a:picLocks noChangeAspect="1"/>
          </p:cNvPicPr>
          <p:nvPr/>
        </p:nvPicPr>
        <p:blipFill>
          <a:blip r:embed="rId3"/>
          <a:stretch>
            <a:fillRect/>
          </a:stretch>
        </p:blipFill>
        <p:spPr>
          <a:xfrm>
            <a:off x="6949235" y="4535538"/>
            <a:ext cx="1509411" cy="1811293"/>
          </a:xfrm>
          <a:prstGeom prst="rect">
            <a:avLst/>
          </a:prstGeom>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19458" name="Object 2"/>
          <p:cNvGraphicFramePr>
            <a:graphicFrameLocks noChangeAspect="1"/>
          </p:cNvGraphicFramePr>
          <p:nvPr/>
        </p:nvGraphicFramePr>
        <p:xfrm>
          <a:off x="885116" y="128062"/>
          <a:ext cx="7439739" cy="6390648"/>
        </p:xfrm>
        <a:graphic>
          <a:graphicData uri="http://schemas.openxmlformats.org/presentationml/2006/ole">
            <p:oleObj spid="_x0000_s94210" name="Photo Editor Photo" r:id="rId3" imgW="11247619" imgH="9914286" progId="MSPhotoEd.3">
              <p:embed/>
            </p:oleObj>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9" name="Text Box 5"/>
          <p:cNvSpPr txBox="1">
            <a:spLocks noChangeArrowheads="1"/>
          </p:cNvSpPr>
          <p:nvPr/>
        </p:nvSpPr>
        <p:spPr bwMode="auto">
          <a:xfrm>
            <a:off x="757775" y="-181422"/>
            <a:ext cx="7779604" cy="1107996"/>
          </a:xfrm>
          <a:prstGeom prst="rect">
            <a:avLst/>
          </a:prstGeom>
          <a:noFill/>
          <a:ln w="9525">
            <a:noFill/>
            <a:miter lim="800000"/>
            <a:headEnd/>
            <a:tailEnd/>
          </a:ln>
        </p:spPr>
        <p:txBody>
          <a:bodyPr wrap="square">
            <a:prstTxWarp prst="textNoShape">
              <a:avLst/>
            </a:prstTxWarp>
            <a:spAutoFit/>
          </a:bodyPr>
          <a:lstStyle/>
          <a:p>
            <a:pPr>
              <a:spcBef>
                <a:spcPct val="50000"/>
              </a:spcBef>
            </a:pPr>
            <a:endParaRPr lang="en-US" dirty="0"/>
          </a:p>
          <a:p>
            <a:pPr algn="ctr">
              <a:spcBef>
                <a:spcPct val="50000"/>
              </a:spcBef>
            </a:pPr>
            <a:r>
              <a:rPr lang="en-US" sz="3200" dirty="0">
                <a:solidFill>
                  <a:srgbClr val="FFF8C2"/>
                </a:solidFill>
              </a:rPr>
              <a:t>What should we do for these students?</a:t>
            </a:r>
          </a:p>
        </p:txBody>
      </p:sp>
      <p:pic>
        <p:nvPicPr>
          <p:cNvPr id="6" name="Picture 5" descr="Screen shot 2010-07-24 at 10.28.41 PM.png"/>
          <p:cNvPicPr>
            <a:picLocks noChangeAspect="1"/>
          </p:cNvPicPr>
          <p:nvPr/>
        </p:nvPicPr>
        <p:blipFill>
          <a:blip r:embed="rId2"/>
          <a:stretch>
            <a:fillRect/>
          </a:stretch>
        </p:blipFill>
        <p:spPr>
          <a:xfrm>
            <a:off x="1815025" y="1003300"/>
            <a:ext cx="5257800" cy="58547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a:xfrm>
            <a:off x="685800" y="304800"/>
            <a:ext cx="7772400" cy="1143000"/>
          </a:xfrm>
        </p:spPr>
        <p:txBody>
          <a:bodyPr/>
          <a:lstStyle/>
          <a:p>
            <a:pPr eaLnBrk="1" hangingPunct="1"/>
            <a:r>
              <a:rPr lang="en-US"/>
              <a:t>How Many Triangles?</a:t>
            </a:r>
          </a:p>
        </p:txBody>
      </p:sp>
      <p:sp>
        <p:nvSpPr>
          <p:cNvPr id="23556" name="Rectangle 3"/>
          <p:cNvSpPr>
            <a:spLocks noGrp="1" noChangeArrowheads="1"/>
          </p:cNvSpPr>
          <p:nvPr>
            <p:ph type="body" idx="1"/>
          </p:nvPr>
        </p:nvSpPr>
        <p:spPr>
          <a:xfrm>
            <a:off x="685800" y="1600200"/>
            <a:ext cx="7772400" cy="4495800"/>
          </a:xfrm>
        </p:spPr>
        <p:txBody>
          <a:bodyPr/>
          <a:lstStyle/>
          <a:p>
            <a:pPr eaLnBrk="1" hangingPunct="1">
              <a:buFontTx/>
              <a:buNone/>
            </a:pPr>
            <a:r>
              <a:rPr lang="en-US" sz="2800">
                <a:latin typeface="Arial" charset="0"/>
              </a:rPr>
              <a:t>	Pair off with another person, count the number of triangles, explain the process, and record the number.</a:t>
            </a:r>
          </a:p>
          <a:p>
            <a:pPr eaLnBrk="1" hangingPunct="1">
              <a:buFontTx/>
              <a:buNone/>
            </a:pPr>
            <a:endParaRPr lang="en-US" sz="2800">
              <a:latin typeface="Arial" charset="0"/>
            </a:endParaRPr>
          </a:p>
        </p:txBody>
      </p:sp>
      <p:sp>
        <p:nvSpPr>
          <p:cNvPr id="23557" name="AutoShape 4"/>
          <p:cNvSpPr>
            <a:spLocks noChangeArrowheads="1"/>
          </p:cNvSpPr>
          <p:nvPr/>
        </p:nvSpPr>
        <p:spPr bwMode="auto">
          <a:xfrm>
            <a:off x="3962400" y="4800600"/>
            <a:ext cx="1066800" cy="914400"/>
          </a:xfrm>
          <a:prstGeom prst="triangle">
            <a:avLst>
              <a:gd name="adj" fmla="val 50000"/>
            </a:avLst>
          </a:prstGeom>
          <a:solidFill>
            <a:schemeClr val="accent1"/>
          </a:solidFill>
          <a:ln w="9525">
            <a:solidFill>
              <a:schemeClr val="tx1"/>
            </a:solidFill>
            <a:miter lim="800000"/>
            <a:headEnd/>
            <a:tailEnd/>
          </a:ln>
        </p:spPr>
        <p:txBody>
          <a:bodyPr wrap="none" anchor="ctr">
            <a:prstTxWarp prst="textNoShape">
              <a:avLst/>
            </a:prstTxWarp>
          </a:bodyPr>
          <a:lstStyle/>
          <a:p>
            <a:pPr eaLnBrk="0" hangingPunct="0"/>
            <a:endParaRPr lang="en-US" sz="1800" b="1"/>
          </a:p>
        </p:txBody>
      </p:sp>
      <p:sp>
        <p:nvSpPr>
          <p:cNvPr id="23558" name="AutoShape 5"/>
          <p:cNvSpPr>
            <a:spLocks noChangeArrowheads="1"/>
          </p:cNvSpPr>
          <p:nvPr/>
        </p:nvSpPr>
        <p:spPr bwMode="auto">
          <a:xfrm>
            <a:off x="4495800" y="3886200"/>
            <a:ext cx="1066800" cy="914400"/>
          </a:xfrm>
          <a:prstGeom prst="triangle">
            <a:avLst>
              <a:gd name="adj" fmla="val 50000"/>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23559" name="AutoShape 6"/>
          <p:cNvSpPr>
            <a:spLocks noChangeArrowheads="1"/>
          </p:cNvSpPr>
          <p:nvPr/>
        </p:nvSpPr>
        <p:spPr bwMode="auto">
          <a:xfrm>
            <a:off x="2895600" y="4800600"/>
            <a:ext cx="1066800" cy="914400"/>
          </a:xfrm>
          <a:prstGeom prst="triangle">
            <a:avLst>
              <a:gd name="adj" fmla="val 50000"/>
            </a:avLst>
          </a:prstGeom>
          <a:solidFill>
            <a:schemeClr val="accent1"/>
          </a:solidFill>
          <a:ln w="9525">
            <a:solidFill>
              <a:schemeClr val="tx1"/>
            </a:solidFill>
            <a:miter lim="800000"/>
            <a:headEnd/>
            <a:tailEnd/>
          </a:ln>
        </p:spPr>
        <p:txBody>
          <a:bodyPr wrap="none" anchor="ctr">
            <a:prstTxWarp prst="textNoShape">
              <a:avLst/>
            </a:prstTxWarp>
          </a:bodyPr>
          <a:lstStyle/>
          <a:p>
            <a:pPr eaLnBrk="0" hangingPunct="0"/>
            <a:endParaRPr lang="en-US" sz="1800"/>
          </a:p>
        </p:txBody>
      </p:sp>
      <p:sp>
        <p:nvSpPr>
          <p:cNvPr id="23560" name="AutoShape 7"/>
          <p:cNvSpPr>
            <a:spLocks noChangeArrowheads="1"/>
          </p:cNvSpPr>
          <p:nvPr/>
        </p:nvSpPr>
        <p:spPr bwMode="auto">
          <a:xfrm>
            <a:off x="3962400" y="2971800"/>
            <a:ext cx="1066800" cy="914400"/>
          </a:xfrm>
          <a:prstGeom prst="triangle">
            <a:avLst>
              <a:gd name="adj" fmla="val 50000"/>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23561" name="AutoShape 8"/>
          <p:cNvSpPr>
            <a:spLocks noChangeArrowheads="1"/>
          </p:cNvSpPr>
          <p:nvPr/>
        </p:nvSpPr>
        <p:spPr bwMode="auto">
          <a:xfrm>
            <a:off x="3429000" y="3886200"/>
            <a:ext cx="1066800" cy="914400"/>
          </a:xfrm>
          <a:prstGeom prst="triangle">
            <a:avLst>
              <a:gd name="adj" fmla="val 50000"/>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23562" name="AutoShape 9"/>
          <p:cNvSpPr>
            <a:spLocks noChangeArrowheads="1"/>
          </p:cNvSpPr>
          <p:nvPr/>
        </p:nvSpPr>
        <p:spPr bwMode="auto">
          <a:xfrm>
            <a:off x="5029200" y="4800600"/>
            <a:ext cx="1066800" cy="914400"/>
          </a:xfrm>
          <a:prstGeom prst="triangle">
            <a:avLst>
              <a:gd name="adj" fmla="val 50000"/>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0"/>
            <a:ext cx="8229600" cy="1152560"/>
          </a:xfrm>
        </p:spPr>
        <p:txBody>
          <a:bodyPr/>
          <a:lstStyle/>
          <a:p>
            <a:r>
              <a:rPr lang="en-US" dirty="0"/>
              <a:t>What to do</a:t>
            </a:r>
            <a:r>
              <a:rPr lang="en-US" dirty="0" smtClean="0"/>
              <a:t>?</a:t>
            </a:r>
            <a:endParaRPr lang="en-US" dirty="0"/>
          </a:p>
        </p:txBody>
      </p:sp>
      <p:sp>
        <p:nvSpPr>
          <p:cNvPr id="28675" name="Rectangle 3"/>
          <p:cNvSpPr>
            <a:spLocks noGrp="1" noChangeArrowheads="1"/>
          </p:cNvSpPr>
          <p:nvPr>
            <p:ph idx="1"/>
          </p:nvPr>
        </p:nvSpPr>
        <p:spPr>
          <a:xfrm>
            <a:off x="192112" y="1152561"/>
            <a:ext cx="8741098" cy="4898380"/>
          </a:xfrm>
        </p:spPr>
        <p:txBody>
          <a:bodyPr>
            <a:normAutofit fontScale="47500" lnSpcReduction="20000"/>
          </a:bodyPr>
          <a:lstStyle/>
          <a:p>
            <a:pPr>
              <a:lnSpc>
                <a:spcPct val="90000"/>
              </a:lnSpc>
              <a:spcAft>
                <a:spcPts val="600"/>
              </a:spcAft>
            </a:pPr>
            <a:r>
              <a:rPr lang="en-US" sz="5818" dirty="0" smtClean="0">
                <a:solidFill>
                  <a:srgbClr val="FFF8C2"/>
                </a:solidFill>
              </a:rPr>
              <a:t>Implement </a:t>
            </a:r>
            <a:r>
              <a:rPr lang="en-US" sz="5818" dirty="0" smtClean="0">
                <a:solidFill>
                  <a:srgbClr val="FFF8C2"/>
                </a:solidFill>
              </a:rPr>
              <a:t>an effective core CURRICULUM </a:t>
            </a:r>
            <a:r>
              <a:rPr lang="en-US" sz="5818" dirty="0" smtClean="0">
                <a:solidFill>
                  <a:srgbClr val="FFF8C2"/>
                </a:solidFill>
              </a:rPr>
              <a:t>based </a:t>
            </a:r>
            <a:r>
              <a:rPr lang="en-US" sz="5818" dirty="0">
                <a:solidFill>
                  <a:srgbClr val="FFF8C2"/>
                </a:solidFill>
              </a:rPr>
              <a:t>on </a:t>
            </a:r>
          </a:p>
          <a:p>
            <a:pPr lvl="1">
              <a:lnSpc>
                <a:spcPct val="90000"/>
              </a:lnSpc>
              <a:spcAft>
                <a:spcPts val="600"/>
              </a:spcAft>
            </a:pPr>
            <a:r>
              <a:rPr lang="en-US" sz="5143" dirty="0">
                <a:solidFill>
                  <a:schemeClr val="accent2">
                    <a:lumMod val="20000"/>
                    <a:lumOff val="80000"/>
                  </a:schemeClr>
                </a:solidFill>
              </a:rPr>
              <a:t>Critical mathematics content</a:t>
            </a:r>
            <a:r>
              <a:rPr lang="en-US" sz="5143" dirty="0" smtClean="0">
                <a:solidFill>
                  <a:schemeClr val="accent2">
                    <a:lumMod val="20000"/>
                    <a:lumOff val="80000"/>
                  </a:schemeClr>
                </a:solidFill>
              </a:rPr>
              <a:t> </a:t>
            </a:r>
            <a:r>
              <a:rPr lang="en-US" sz="5143" dirty="0" smtClean="0">
                <a:solidFill>
                  <a:schemeClr val="accent2">
                    <a:lumMod val="20000"/>
                    <a:lumOff val="80000"/>
                  </a:schemeClr>
                </a:solidFill>
              </a:rPr>
              <a:t>(Common Core State </a:t>
            </a:r>
            <a:r>
              <a:rPr lang="en-US" sz="5143" dirty="0" smtClean="0">
                <a:solidFill>
                  <a:schemeClr val="accent2">
                    <a:lumMod val="20000"/>
                    <a:lumOff val="80000"/>
                  </a:schemeClr>
                </a:solidFill>
              </a:rPr>
              <a:t>S</a:t>
            </a:r>
            <a:r>
              <a:rPr lang="en-US" sz="5143" dirty="0" smtClean="0">
                <a:solidFill>
                  <a:schemeClr val="accent2">
                    <a:lumMod val="20000"/>
                    <a:lumOff val="80000"/>
                  </a:schemeClr>
                </a:solidFill>
              </a:rPr>
              <a:t>tandards</a:t>
            </a:r>
            <a:r>
              <a:rPr lang="en-US" sz="5143" dirty="0" smtClean="0">
                <a:solidFill>
                  <a:schemeClr val="accent2">
                    <a:lumMod val="20000"/>
                    <a:lumOff val="80000"/>
                  </a:schemeClr>
                </a:solidFill>
              </a:rPr>
              <a:t>)</a:t>
            </a:r>
          </a:p>
          <a:p>
            <a:pPr lvl="1">
              <a:lnSpc>
                <a:spcPct val="90000"/>
              </a:lnSpc>
              <a:spcAft>
                <a:spcPts val="600"/>
              </a:spcAft>
            </a:pPr>
            <a:r>
              <a:rPr lang="en-US" sz="5143" dirty="0" smtClean="0">
                <a:solidFill>
                  <a:schemeClr val="accent2">
                    <a:lumMod val="20000"/>
                    <a:lumOff val="80000"/>
                  </a:schemeClr>
                </a:solidFill>
              </a:rPr>
              <a:t>Research-based </a:t>
            </a:r>
            <a:r>
              <a:rPr lang="en-US" sz="5143" dirty="0">
                <a:solidFill>
                  <a:schemeClr val="accent2">
                    <a:lumMod val="20000"/>
                    <a:lumOff val="80000"/>
                  </a:schemeClr>
                </a:solidFill>
              </a:rPr>
              <a:t>instructional design </a:t>
            </a:r>
            <a:r>
              <a:rPr lang="en-US" sz="5143" dirty="0" smtClean="0">
                <a:solidFill>
                  <a:schemeClr val="accent2">
                    <a:lumMod val="20000"/>
                    <a:lumOff val="80000"/>
                  </a:schemeClr>
                </a:solidFill>
              </a:rPr>
              <a:t>principles (</a:t>
            </a:r>
            <a:r>
              <a:rPr lang="en-US" sz="5143" dirty="0" err="1" smtClean="0">
                <a:solidFill>
                  <a:schemeClr val="accent2">
                    <a:lumMod val="20000"/>
                    <a:lumOff val="80000"/>
                  </a:schemeClr>
                </a:solidFill>
              </a:rPr>
              <a:t>EnVision</a:t>
            </a:r>
            <a:r>
              <a:rPr lang="en-US" sz="5143" dirty="0" smtClean="0">
                <a:solidFill>
                  <a:schemeClr val="accent2">
                    <a:lumMod val="20000"/>
                    <a:lumOff val="80000"/>
                  </a:schemeClr>
                </a:solidFill>
              </a:rPr>
              <a:t> Math</a:t>
            </a:r>
            <a:r>
              <a:rPr lang="en-US" sz="5143" dirty="0" smtClean="0">
                <a:solidFill>
                  <a:schemeClr val="accent2">
                    <a:lumMod val="20000"/>
                    <a:lumOff val="80000"/>
                  </a:schemeClr>
                </a:solidFill>
              </a:rPr>
              <a:t>)</a:t>
            </a:r>
          </a:p>
          <a:p>
            <a:pPr lvl="1">
              <a:lnSpc>
                <a:spcPct val="90000"/>
              </a:lnSpc>
              <a:spcAft>
                <a:spcPts val="600"/>
              </a:spcAft>
              <a:buNone/>
            </a:pPr>
            <a:r>
              <a:rPr lang="en-US" sz="3294" dirty="0" smtClean="0">
                <a:solidFill>
                  <a:schemeClr val="accent2">
                    <a:lumMod val="20000"/>
                    <a:lumOff val="80000"/>
                  </a:schemeClr>
                </a:solidFill>
              </a:rPr>
              <a:t> </a:t>
            </a:r>
          </a:p>
          <a:p>
            <a:r>
              <a:rPr lang="en-US" sz="3294" dirty="0" smtClean="0"/>
              <a:t>Ensure student understanding through high</a:t>
            </a:r>
            <a:r>
              <a:rPr lang="en-US" sz="3294" dirty="0" smtClean="0"/>
              <a:t>-quality instruction </a:t>
            </a:r>
            <a:r>
              <a:rPr lang="en-US" sz="3294" dirty="0" smtClean="0"/>
              <a:t>using both </a:t>
            </a:r>
            <a:r>
              <a:rPr lang="en-US" sz="3294" dirty="0" smtClean="0"/>
              <a:t>student-centered and teacher-</a:t>
            </a:r>
            <a:r>
              <a:rPr lang="en-US" sz="3294" dirty="0" smtClean="0"/>
              <a:t>centered strategies. </a:t>
            </a:r>
            <a:endParaRPr lang="en-US" sz="3294" dirty="0" smtClean="0"/>
          </a:p>
          <a:p>
            <a:pPr lvl="1">
              <a:lnSpc>
                <a:spcPct val="90000"/>
              </a:lnSpc>
              <a:spcAft>
                <a:spcPts val="600"/>
              </a:spcAft>
            </a:pPr>
            <a:r>
              <a:rPr lang="en-US" sz="2400" dirty="0" smtClean="0"/>
              <a:t>Procedural Understanding/Skill Acquisition (Instructional Focus Continuum)</a:t>
            </a:r>
          </a:p>
          <a:p>
            <a:pPr lvl="1">
              <a:lnSpc>
                <a:spcPct val="90000"/>
              </a:lnSpc>
              <a:spcAft>
                <a:spcPts val="600"/>
              </a:spcAft>
            </a:pPr>
            <a:r>
              <a:rPr lang="en-US" sz="2400" dirty="0" smtClean="0"/>
              <a:t>Conceptual Understanding (CRA model)</a:t>
            </a:r>
          </a:p>
          <a:p>
            <a:pPr lvl="1">
              <a:lnSpc>
                <a:spcPct val="90000"/>
              </a:lnSpc>
              <a:spcAft>
                <a:spcPts val="600"/>
              </a:spcAft>
            </a:pPr>
            <a:r>
              <a:rPr lang="en-US" sz="2400" dirty="0" err="1" smtClean="0"/>
              <a:t>Scaffolded</a:t>
            </a:r>
            <a:r>
              <a:rPr lang="en-US" sz="2400" dirty="0" smtClean="0"/>
              <a:t> Instruction (I do, We do, </a:t>
            </a:r>
            <a:r>
              <a:rPr lang="en-US" sz="2400" dirty="0" err="1" smtClean="0"/>
              <a:t>Ya’all</a:t>
            </a:r>
            <a:r>
              <a:rPr lang="en-US" sz="2400" dirty="0" smtClean="0"/>
              <a:t> do, You do</a:t>
            </a:r>
            <a:r>
              <a:rPr lang="en-US" sz="2400" dirty="0" smtClean="0"/>
              <a:t>)</a:t>
            </a:r>
          </a:p>
          <a:p>
            <a:pPr lvl="1">
              <a:lnSpc>
                <a:spcPct val="90000"/>
              </a:lnSpc>
              <a:spcAft>
                <a:spcPts val="600"/>
              </a:spcAft>
              <a:buNone/>
            </a:pPr>
            <a:endParaRPr lang="en-US" sz="2400" dirty="0" smtClean="0"/>
          </a:p>
          <a:p>
            <a:pPr>
              <a:lnSpc>
                <a:spcPct val="90000"/>
              </a:lnSpc>
              <a:spcAft>
                <a:spcPts val="600"/>
              </a:spcAft>
            </a:pPr>
            <a:r>
              <a:rPr lang="en-US" sz="3294" dirty="0" smtClean="0">
                <a:solidFill>
                  <a:srgbClr val="FFFFFF"/>
                </a:solidFill>
              </a:rPr>
              <a:t>Use reliable </a:t>
            </a:r>
            <a:r>
              <a:rPr lang="en-US" sz="3294" dirty="0" smtClean="0">
                <a:solidFill>
                  <a:srgbClr val="FFFFFF"/>
                </a:solidFill>
              </a:rPr>
              <a:t>assessment </a:t>
            </a:r>
            <a:r>
              <a:rPr lang="en-US" sz="3294" dirty="0" smtClean="0">
                <a:solidFill>
                  <a:srgbClr val="FFFFFF"/>
                </a:solidFill>
              </a:rPr>
              <a:t>tools</a:t>
            </a:r>
          </a:p>
          <a:p>
            <a:pPr lvl="1">
              <a:lnSpc>
                <a:spcPct val="90000"/>
              </a:lnSpc>
              <a:spcAft>
                <a:spcPts val="600"/>
              </a:spcAft>
            </a:pPr>
            <a:r>
              <a:rPr lang="en-US" sz="2400" dirty="0" smtClean="0"/>
              <a:t>Regular formative assessment (District CFA’s)</a:t>
            </a:r>
          </a:p>
          <a:p>
            <a:pPr lvl="1">
              <a:lnSpc>
                <a:spcPct val="90000"/>
              </a:lnSpc>
              <a:spcAft>
                <a:spcPts val="600"/>
              </a:spcAft>
            </a:pPr>
            <a:r>
              <a:rPr lang="en-US" sz="2400" dirty="0" smtClean="0"/>
              <a:t>Benchmark screening and progress monitoring (M-</a:t>
            </a:r>
            <a:r>
              <a:rPr lang="en-US" sz="2400" dirty="0" err="1" smtClean="0"/>
              <a:t>CBM’s</a:t>
            </a:r>
            <a:r>
              <a:rPr lang="en-US" sz="2400" dirty="0" smtClean="0"/>
              <a:t>)</a:t>
            </a:r>
            <a:endParaRPr lang="en-US" dirty="0" smtClean="0"/>
          </a:p>
          <a:p>
            <a:pPr lvl="1">
              <a:lnSpc>
                <a:spcPct val="90000"/>
              </a:lnSpc>
              <a:spcAft>
                <a:spcPts val="600"/>
              </a:spcAft>
              <a:buNone/>
            </a:pPr>
            <a:endParaRPr lang="en-US" sz="2800" dirty="0" smtClean="0"/>
          </a:p>
          <a:p>
            <a:pPr>
              <a:lnSpc>
                <a:spcPct val="90000"/>
              </a:lnSpc>
              <a:spcAft>
                <a:spcPts val="600"/>
              </a:spcAft>
            </a:pPr>
            <a:endParaRPr lang="en-US" sz="2824" dirty="0" smtClean="0"/>
          </a:p>
          <a:p>
            <a:pPr>
              <a:lnSpc>
                <a:spcPct val="90000"/>
              </a:lnSpc>
              <a:spcAft>
                <a:spcPts val="600"/>
              </a:spcAft>
              <a:buNone/>
            </a:pPr>
            <a:endParaRPr lang="en-US" sz="2800" dirty="0" smtClean="0"/>
          </a:p>
          <a:p>
            <a:pPr>
              <a:lnSpc>
                <a:spcPct val="90000"/>
              </a:lnSpc>
              <a:spcAft>
                <a:spcPts val="600"/>
              </a:spcAft>
            </a:pPr>
            <a:endParaRPr lang="en-US" sz="2800" dirty="0" smtClean="0"/>
          </a:p>
          <a:p>
            <a:pPr lvl="1">
              <a:lnSpc>
                <a:spcPct val="90000"/>
              </a:lnSpc>
              <a:spcAft>
                <a:spcPts val="600"/>
              </a:spcAft>
              <a:buNone/>
            </a:pPr>
            <a:endParaRPr lang="en-US" sz="2400" dirty="0" smtClean="0"/>
          </a:p>
          <a:p>
            <a:pPr lvl="1">
              <a:lnSpc>
                <a:spcPct val="90000"/>
              </a:lnSpc>
              <a:spcAft>
                <a:spcPts val="600"/>
              </a:spcAft>
            </a:pPr>
            <a:endParaRPr lang="en-US" sz="2400" dirty="0" smtClean="0"/>
          </a:p>
        </p:txBody>
      </p:sp>
      <p:sp>
        <p:nvSpPr>
          <p:cNvPr id="4" name="TextBox 3"/>
          <p:cNvSpPr txBox="1"/>
          <p:nvPr/>
        </p:nvSpPr>
        <p:spPr>
          <a:xfrm>
            <a:off x="3724839" y="6211669"/>
            <a:ext cx="5208371" cy="646331"/>
          </a:xfrm>
          <a:prstGeom prst="rect">
            <a:avLst/>
          </a:prstGeom>
          <a:noFill/>
        </p:spPr>
        <p:txBody>
          <a:bodyPr wrap="square" rtlCol="0">
            <a:spAutoFit/>
          </a:bodyPr>
          <a:lstStyle/>
          <a:p>
            <a:r>
              <a:rPr lang="en-US" i="1" dirty="0" smtClean="0">
                <a:solidFill>
                  <a:srgbClr val="FFF8C2"/>
                </a:solidFill>
              </a:rPr>
              <a:t>~ Foundations </a:t>
            </a:r>
            <a:r>
              <a:rPr lang="en-US" i="1" dirty="0" smtClean="0">
                <a:solidFill>
                  <a:srgbClr val="FFF8C2"/>
                </a:solidFill>
              </a:rPr>
              <a:t>for Success: The Final Report of</a:t>
            </a:r>
          </a:p>
          <a:p>
            <a:r>
              <a:rPr lang="en-US" i="1" dirty="0" smtClean="0">
                <a:solidFill>
                  <a:srgbClr val="FFF8C2"/>
                </a:solidFill>
              </a:rPr>
              <a:t>the National Mathematics Advisory Panel (2008).</a:t>
            </a:r>
            <a:endParaRPr lang="en-US" dirty="0">
              <a:solidFill>
                <a:srgbClr val="FFF8C2"/>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a:t>
            </a:r>
            <a:r>
              <a:rPr lang="en-US" dirty="0" smtClean="0"/>
              <a:t> CURRICULUM</a:t>
            </a:r>
            <a:endParaRPr lang="en-US" dirty="0"/>
          </a:p>
        </p:txBody>
      </p:sp>
      <p:sp>
        <p:nvSpPr>
          <p:cNvPr id="3" name="Content Placeholder 2"/>
          <p:cNvSpPr>
            <a:spLocks noGrp="1"/>
          </p:cNvSpPr>
          <p:nvPr>
            <p:ph idx="1"/>
          </p:nvPr>
        </p:nvSpPr>
        <p:spPr>
          <a:xfrm>
            <a:off x="457200" y="1904710"/>
            <a:ext cx="8229600" cy="4669152"/>
          </a:xfrm>
        </p:spPr>
        <p:txBody>
          <a:bodyPr>
            <a:normAutofit fontScale="92500" lnSpcReduction="10000"/>
          </a:bodyPr>
          <a:lstStyle/>
          <a:p>
            <a:r>
              <a:rPr lang="en-US" dirty="0" smtClean="0"/>
              <a:t>Recommended </a:t>
            </a:r>
            <a:r>
              <a:rPr lang="en-US" dirty="0" smtClean="0"/>
              <a:t>Curriculum = recommended by experts in the field </a:t>
            </a:r>
            <a:r>
              <a:rPr lang="en-US" dirty="0" smtClean="0"/>
              <a:t>(NCTM, </a:t>
            </a:r>
            <a:r>
              <a:rPr lang="en-US" dirty="0" smtClean="0"/>
              <a:t>National Standards, IRA</a:t>
            </a:r>
            <a:r>
              <a:rPr lang="en-US" dirty="0" smtClean="0"/>
              <a:t>)</a:t>
            </a:r>
          </a:p>
          <a:p>
            <a:r>
              <a:rPr lang="en-US" dirty="0" smtClean="0"/>
              <a:t>Written </a:t>
            </a:r>
            <a:r>
              <a:rPr lang="en-US" dirty="0" smtClean="0"/>
              <a:t>Curriculum = state, district, school, and teacher documents specifying what is to be </a:t>
            </a:r>
            <a:r>
              <a:rPr lang="en-US" dirty="0" smtClean="0"/>
              <a:t>taught (math maps)</a:t>
            </a:r>
          </a:p>
          <a:p>
            <a:r>
              <a:rPr lang="en-US" dirty="0" smtClean="0"/>
              <a:t>Supported </a:t>
            </a:r>
            <a:r>
              <a:rPr lang="en-US" dirty="0" smtClean="0"/>
              <a:t>Curriculum = what is in instructional materials (textbooks, media</a:t>
            </a:r>
            <a:r>
              <a:rPr lang="en-US" dirty="0" smtClean="0"/>
              <a:t>)</a:t>
            </a:r>
          </a:p>
          <a:p>
            <a:r>
              <a:rPr lang="en-US" dirty="0" smtClean="0"/>
              <a:t>Tested </a:t>
            </a:r>
            <a:r>
              <a:rPr lang="en-US" dirty="0" smtClean="0"/>
              <a:t>Curriculum = what is embodied in state tests, school tests, and teacher tests</a:t>
            </a:r>
            <a:endParaRPr lang="en-US" dirty="0"/>
          </a:p>
        </p:txBody>
      </p:sp>
      <p:pic>
        <p:nvPicPr>
          <p:cNvPr id="4" name="Picture 3" descr="Screen shot 2010-07-24 at 11.51.15 PM.png"/>
          <p:cNvPicPr>
            <a:picLocks noChangeAspect="1"/>
          </p:cNvPicPr>
          <p:nvPr/>
        </p:nvPicPr>
        <p:blipFill>
          <a:blip r:embed="rId2"/>
          <a:stretch>
            <a:fillRect/>
          </a:stretch>
        </p:blipFill>
        <p:spPr>
          <a:xfrm>
            <a:off x="7332277" y="274638"/>
            <a:ext cx="1591867" cy="1630072"/>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35653"/>
            <a:ext cx="8229600" cy="4603428"/>
          </a:xfrm>
        </p:spPr>
        <p:txBody>
          <a:bodyPr>
            <a:normAutofit fontScale="92500" lnSpcReduction="10000"/>
          </a:bodyPr>
          <a:lstStyle/>
          <a:p>
            <a:pPr>
              <a:buNone/>
            </a:pPr>
            <a:r>
              <a:rPr lang="en-US" dirty="0" smtClean="0"/>
              <a:t>Taught Curriculum = what teachers actually </a:t>
            </a:r>
            <a:r>
              <a:rPr lang="en-US" dirty="0" smtClean="0"/>
              <a:t>deliver</a:t>
            </a:r>
          </a:p>
          <a:p>
            <a:pPr>
              <a:buNone/>
            </a:pPr>
            <a:endParaRPr lang="en-US" dirty="0" smtClean="0"/>
          </a:p>
          <a:p>
            <a:pPr>
              <a:buNone/>
            </a:pPr>
            <a:r>
              <a:rPr lang="en-US" dirty="0" smtClean="0"/>
              <a:t>Learned </a:t>
            </a:r>
            <a:r>
              <a:rPr lang="en-US" dirty="0" smtClean="0"/>
              <a:t>Curriculum = what students </a:t>
            </a:r>
            <a:r>
              <a:rPr lang="en-US" dirty="0" smtClean="0"/>
              <a:t>learn</a:t>
            </a:r>
          </a:p>
          <a:p>
            <a:pPr>
              <a:buNone/>
            </a:pPr>
            <a:endParaRPr lang="en-US" dirty="0" smtClean="0"/>
          </a:p>
          <a:p>
            <a:pPr>
              <a:buNone/>
            </a:pPr>
            <a:r>
              <a:rPr lang="en-US" dirty="0" smtClean="0"/>
              <a:t>Hidden </a:t>
            </a:r>
            <a:r>
              <a:rPr lang="en-US" dirty="0" smtClean="0"/>
              <a:t>Curriculum = unintended content learned from school culture and </a:t>
            </a:r>
            <a:r>
              <a:rPr lang="en-US" dirty="0" smtClean="0"/>
              <a:t>climate</a:t>
            </a:r>
          </a:p>
          <a:p>
            <a:pPr>
              <a:buNone/>
            </a:pPr>
            <a:endParaRPr lang="en-US" dirty="0" smtClean="0"/>
          </a:p>
          <a:p>
            <a:pPr>
              <a:buNone/>
            </a:pPr>
            <a:r>
              <a:rPr lang="en-US" dirty="0" smtClean="0"/>
              <a:t>Excluded </a:t>
            </a:r>
            <a:r>
              <a:rPr lang="en-US" dirty="0" smtClean="0"/>
              <a:t>Curriculum = what has been left out, intentionally or not</a:t>
            </a:r>
            <a:endParaRPr lang="en-US" dirty="0"/>
          </a:p>
        </p:txBody>
      </p:sp>
      <p:pic>
        <p:nvPicPr>
          <p:cNvPr id="4" name="Picture 3" descr="Screen shot 2010-07-24 at 11.51.15 PM.png"/>
          <p:cNvPicPr>
            <a:picLocks noChangeAspect="1"/>
          </p:cNvPicPr>
          <p:nvPr/>
        </p:nvPicPr>
        <p:blipFill>
          <a:blip r:embed="rId2"/>
          <a:stretch>
            <a:fillRect/>
          </a:stretch>
        </p:blipFill>
        <p:spPr>
          <a:xfrm>
            <a:off x="7428332" y="160601"/>
            <a:ext cx="1538137" cy="1575052"/>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Common Core State Standards</a:t>
            </a:r>
            <a:endParaRPr lang="en-US" dirty="0"/>
          </a:p>
        </p:txBody>
      </p:sp>
      <p:sp>
        <p:nvSpPr>
          <p:cNvPr id="3" name="Content Placeholder 2"/>
          <p:cNvSpPr>
            <a:spLocks noGrp="1"/>
          </p:cNvSpPr>
          <p:nvPr>
            <p:ph idx="1"/>
          </p:nvPr>
        </p:nvSpPr>
        <p:spPr>
          <a:xfrm>
            <a:off x="457200" y="1417638"/>
            <a:ext cx="8229600" cy="5070849"/>
          </a:xfrm>
        </p:spPr>
        <p:txBody>
          <a:bodyPr>
            <a:normAutofit fontScale="62500" lnSpcReduction="20000"/>
          </a:bodyPr>
          <a:lstStyle/>
          <a:p>
            <a:endParaRPr lang="en-US" dirty="0" smtClean="0"/>
          </a:p>
          <a:p>
            <a:r>
              <a:rPr lang="en-US" sz="3840" dirty="0" smtClean="0">
                <a:solidFill>
                  <a:srgbClr val="FFF8C2"/>
                </a:solidFill>
              </a:rPr>
              <a:t>All students need to develop mathematical practices such as solving problems, making connections, understanding multiple representations of mathematical ideas, communicating their thought processes, and justifying their reasoning.</a:t>
            </a:r>
          </a:p>
          <a:p>
            <a:r>
              <a:rPr lang="en-US" sz="3840" dirty="0" smtClean="0">
                <a:solidFill>
                  <a:schemeClr val="tx2"/>
                </a:solidFill>
              </a:rPr>
              <a:t>All students need both conceptual and procedural knowledge related to a mathematical topic, and they need to understand how the two types of knowledge are connected.</a:t>
            </a:r>
          </a:p>
          <a:p>
            <a:r>
              <a:rPr lang="en-US" sz="3840" dirty="0" smtClean="0">
                <a:solidFill>
                  <a:srgbClr val="FFF8C2"/>
                </a:solidFill>
              </a:rPr>
              <a:t>Curriculum documents should organize learning expectations in ways that reflect research on how children learn mathematics.</a:t>
            </a:r>
          </a:p>
          <a:p>
            <a:r>
              <a:rPr lang="en-US" sz="3840" dirty="0" smtClean="0">
                <a:solidFill>
                  <a:schemeClr val="tx2"/>
                </a:solidFill>
              </a:rPr>
              <a:t>All students need opportunities for reasoning and sense making across the mathematics curriculum—and they need to believe that mathematics is sensible, worthwhile, and doable</a:t>
            </a:r>
            <a:r>
              <a:rPr lang="en-US" sz="3840" dirty="0" smtClean="0">
                <a:solidFill>
                  <a:schemeClr val="tx2"/>
                </a:solidFill>
              </a:rPr>
              <a:t>.</a:t>
            </a:r>
            <a:endParaRPr lang="en-US" sz="3840" dirty="0" smtClean="0">
              <a:solidFill>
                <a:schemeClr val="tx2"/>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Title 7"/>
          <p:cNvSpPr>
            <a:spLocks noGrp="1"/>
          </p:cNvSpPr>
          <p:nvPr>
            <p:ph type="title"/>
          </p:nvPr>
        </p:nvSpPr>
        <p:spPr>
          <a:xfrm>
            <a:off x="1053908" y="152400"/>
            <a:ext cx="7239000" cy="1066800"/>
          </a:xfrm>
        </p:spPr>
        <p:txBody>
          <a:bodyPr>
            <a:normAutofit/>
          </a:bodyPr>
          <a:lstStyle/>
          <a:p>
            <a:r>
              <a:rPr lang="en-US" dirty="0" err="1" smtClean="0"/>
              <a:t>EnVision</a:t>
            </a:r>
            <a:r>
              <a:rPr lang="en-US" dirty="0" smtClean="0"/>
              <a:t> Instructional </a:t>
            </a:r>
            <a:r>
              <a:rPr lang="en-US" dirty="0"/>
              <a:t>Content</a:t>
            </a:r>
          </a:p>
        </p:txBody>
      </p:sp>
      <p:sp>
        <p:nvSpPr>
          <p:cNvPr id="48131" name="Content Placeholder 8"/>
          <p:cNvSpPr>
            <a:spLocks noGrp="1"/>
          </p:cNvSpPr>
          <p:nvPr>
            <p:ph idx="1"/>
          </p:nvPr>
        </p:nvSpPr>
        <p:spPr>
          <a:xfrm>
            <a:off x="379368" y="1219200"/>
            <a:ext cx="8379079" cy="5638800"/>
          </a:xfrm>
        </p:spPr>
        <p:txBody>
          <a:bodyPr>
            <a:normAutofit/>
          </a:bodyPr>
          <a:lstStyle/>
          <a:p>
            <a:pPr>
              <a:spcAft>
                <a:spcPts val="600"/>
              </a:spcAft>
              <a:buNone/>
            </a:pPr>
            <a:r>
              <a:rPr lang="en-US" dirty="0" err="1" smtClean="0"/>
              <a:t>EnVision</a:t>
            </a:r>
            <a:r>
              <a:rPr lang="en-US" dirty="0" smtClean="0"/>
              <a:t> </a:t>
            </a:r>
            <a:r>
              <a:rPr lang="en-US" dirty="0"/>
              <a:t>focuses on key strands rather than a broad array of mathematical </a:t>
            </a:r>
            <a:r>
              <a:rPr lang="en-US" dirty="0" smtClean="0"/>
              <a:t>content</a:t>
            </a:r>
          </a:p>
          <a:p>
            <a:pPr>
              <a:spcAft>
                <a:spcPts val="600"/>
              </a:spcAft>
              <a:buNone/>
            </a:pPr>
            <a:endParaRPr lang="en-US" dirty="0" smtClean="0"/>
          </a:p>
          <a:p>
            <a:pPr lvl="1">
              <a:spcAft>
                <a:spcPts val="600"/>
              </a:spcAft>
            </a:pPr>
            <a:r>
              <a:rPr lang="en-US" dirty="0">
                <a:solidFill>
                  <a:schemeClr val="tx2"/>
                </a:solidFill>
              </a:rPr>
              <a:t>Numbers and Operations</a:t>
            </a:r>
          </a:p>
          <a:p>
            <a:pPr lvl="1">
              <a:spcAft>
                <a:spcPts val="600"/>
              </a:spcAft>
            </a:pPr>
            <a:r>
              <a:rPr lang="en-US" dirty="0">
                <a:solidFill>
                  <a:schemeClr val="tx2"/>
                </a:solidFill>
              </a:rPr>
              <a:t>Geometry</a:t>
            </a:r>
          </a:p>
          <a:p>
            <a:pPr lvl="1">
              <a:spcAft>
                <a:spcPts val="600"/>
              </a:spcAft>
            </a:pPr>
            <a:r>
              <a:rPr lang="en-US" dirty="0" smtClean="0">
                <a:solidFill>
                  <a:schemeClr val="tx2"/>
                </a:solidFill>
              </a:rPr>
              <a:t>Measurement</a:t>
            </a:r>
          </a:p>
          <a:p>
            <a:pPr lvl="1">
              <a:spcAft>
                <a:spcPts val="600"/>
              </a:spcAft>
            </a:pPr>
            <a:r>
              <a:rPr lang="en-US" dirty="0" smtClean="0">
                <a:solidFill>
                  <a:schemeClr val="tx2"/>
                </a:solidFill>
              </a:rPr>
              <a:t>Data Analysis</a:t>
            </a:r>
          </a:p>
          <a:p>
            <a:pPr lvl="1">
              <a:spcAft>
                <a:spcPts val="600"/>
              </a:spcAft>
            </a:pPr>
            <a:r>
              <a:rPr lang="en-US" dirty="0" smtClean="0">
                <a:solidFill>
                  <a:schemeClr val="tx2"/>
                </a:solidFill>
              </a:rPr>
              <a:t>Algebra</a:t>
            </a:r>
          </a:p>
          <a:p>
            <a:pPr lvl="1">
              <a:spcAft>
                <a:spcPts val="600"/>
              </a:spcAft>
              <a:buNone/>
            </a:pPr>
            <a:endParaRPr lang="en-US" sz="2400" dirty="0" smtClean="0">
              <a:solidFill>
                <a:schemeClr val="tx2"/>
              </a:solidFill>
            </a:endParaRPr>
          </a:p>
          <a:p>
            <a:pPr lvl="1">
              <a:spcAft>
                <a:spcPts val="600"/>
              </a:spcAft>
              <a:buNone/>
            </a:pPr>
            <a:endParaRPr lang="en-US" sz="2400" dirty="0" smtClean="0"/>
          </a:p>
          <a:p>
            <a:pPr>
              <a:spcAft>
                <a:spcPts val="600"/>
              </a:spcAft>
            </a:pPr>
            <a:endParaRPr lang="en-US" dirty="0"/>
          </a:p>
        </p:txBody>
      </p:sp>
      <p:sp>
        <p:nvSpPr>
          <p:cNvPr id="48132" name="TextBox 9"/>
          <p:cNvSpPr txBox="1">
            <a:spLocks noChangeArrowheads="1"/>
          </p:cNvSpPr>
          <p:nvPr/>
        </p:nvSpPr>
        <p:spPr bwMode="auto">
          <a:xfrm>
            <a:off x="5522071" y="4297213"/>
            <a:ext cx="2971800" cy="707886"/>
          </a:xfrm>
          <a:prstGeom prst="rect">
            <a:avLst/>
          </a:prstGeom>
          <a:noFill/>
          <a:ln w="9525">
            <a:noFill/>
            <a:miter lim="800000"/>
            <a:headEnd/>
            <a:tailEnd/>
          </a:ln>
        </p:spPr>
        <p:txBody>
          <a:bodyPr wrap="square">
            <a:prstTxWarp prst="textNoShape">
              <a:avLst/>
            </a:prstTxWarp>
            <a:spAutoFit/>
          </a:bodyPr>
          <a:lstStyle/>
          <a:p>
            <a:pPr algn="ctr"/>
            <a:r>
              <a:rPr lang="en-US" sz="2000" dirty="0"/>
              <a:t>NCTM Curriculum Focal </a:t>
            </a:r>
            <a:r>
              <a:rPr lang="en-US" sz="2000" dirty="0" smtClean="0"/>
              <a:t>Points </a:t>
            </a:r>
            <a:r>
              <a:rPr lang="en-US" sz="2000" dirty="0"/>
              <a:t>(2006)</a:t>
            </a:r>
          </a:p>
        </p:txBody>
      </p:sp>
      <p:sp>
        <p:nvSpPr>
          <p:cNvPr id="48133" name="Right Brace 12"/>
          <p:cNvSpPr>
            <a:spLocks/>
          </p:cNvSpPr>
          <p:nvPr/>
        </p:nvSpPr>
        <p:spPr bwMode="auto">
          <a:xfrm>
            <a:off x="4875983" y="3148197"/>
            <a:ext cx="838200" cy="2860057"/>
          </a:xfrm>
          <a:prstGeom prst="rightBrace">
            <a:avLst>
              <a:gd name="adj1" fmla="val 8332"/>
              <a:gd name="adj2" fmla="val 50000"/>
            </a:avLst>
          </a:prstGeom>
          <a:noFill/>
          <a:ln w="28575">
            <a:solidFill>
              <a:schemeClr val="tx1"/>
            </a:solidFill>
            <a:round/>
            <a:headEnd/>
            <a:tailEnd/>
          </a:ln>
        </p:spPr>
        <p:txBody>
          <a:bodyPr>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0"/>
            <a:ext cx="8229600" cy="1152560"/>
          </a:xfrm>
        </p:spPr>
        <p:txBody>
          <a:bodyPr/>
          <a:lstStyle/>
          <a:p>
            <a:r>
              <a:rPr lang="en-US" dirty="0"/>
              <a:t>What to do</a:t>
            </a:r>
            <a:r>
              <a:rPr lang="en-US" dirty="0" smtClean="0"/>
              <a:t>?</a:t>
            </a:r>
            <a:endParaRPr lang="en-US" dirty="0"/>
          </a:p>
        </p:txBody>
      </p:sp>
      <p:sp>
        <p:nvSpPr>
          <p:cNvPr id="28675" name="Rectangle 3"/>
          <p:cNvSpPr>
            <a:spLocks noGrp="1" noChangeArrowheads="1"/>
          </p:cNvSpPr>
          <p:nvPr>
            <p:ph idx="1"/>
          </p:nvPr>
        </p:nvSpPr>
        <p:spPr>
          <a:xfrm>
            <a:off x="192112" y="1152561"/>
            <a:ext cx="8741098" cy="4898380"/>
          </a:xfrm>
        </p:spPr>
        <p:txBody>
          <a:bodyPr>
            <a:normAutofit fontScale="55000" lnSpcReduction="20000"/>
          </a:bodyPr>
          <a:lstStyle/>
          <a:p>
            <a:pPr>
              <a:lnSpc>
                <a:spcPct val="90000"/>
              </a:lnSpc>
              <a:spcAft>
                <a:spcPts val="600"/>
              </a:spcAft>
            </a:pPr>
            <a:r>
              <a:rPr lang="en-US" sz="3273" dirty="0" smtClean="0"/>
              <a:t>Implement </a:t>
            </a:r>
            <a:r>
              <a:rPr lang="en-US" sz="3273" dirty="0" smtClean="0"/>
              <a:t>an effective core curriculum </a:t>
            </a:r>
            <a:r>
              <a:rPr lang="en-US" sz="3273" dirty="0" smtClean="0"/>
              <a:t>based </a:t>
            </a:r>
            <a:r>
              <a:rPr lang="en-US" sz="3273" dirty="0"/>
              <a:t>on </a:t>
            </a:r>
          </a:p>
          <a:p>
            <a:pPr lvl="1">
              <a:lnSpc>
                <a:spcPct val="90000"/>
              </a:lnSpc>
              <a:spcAft>
                <a:spcPts val="600"/>
              </a:spcAft>
            </a:pPr>
            <a:r>
              <a:rPr lang="en-US" sz="2080" dirty="0"/>
              <a:t>Critical mathematics content</a:t>
            </a:r>
            <a:r>
              <a:rPr lang="en-US" sz="2080" dirty="0" smtClean="0"/>
              <a:t> </a:t>
            </a:r>
            <a:r>
              <a:rPr lang="en-US" sz="2080" dirty="0" smtClean="0"/>
              <a:t>(Common Core State </a:t>
            </a:r>
            <a:r>
              <a:rPr lang="en-US" sz="2080" dirty="0" smtClean="0"/>
              <a:t>S</a:t>
            </a:r>
            <a:r>
              <a:rPr lang="en-US" sz="2080" dirty="0" smtClean="0"/>
              <a:t>tandards</a:t>
            </a:r>
            <a:r>
              <a:rPr lang="en-US" sz="2080" dirty="0" smtClean="0"/>
              <a:t>)</a:t>
            </a:r>
          </a:p>
          <a:p>
            <a:pPr lvl="1">
              <a:lnSpc>
                <a:spcPct val="90000"/>
              </a:lnSpc>
              <a:spcAft>
                <a:spcPts val="600"/>
              </a:spcAft>
            </a:pPr>
            <a:r>
              <a:rPr lang="en-US" sz="2080" dirty="0" smtClean="0"/>
              <a:t>Research-based </a:t>
            </a:r>
            <a:r>
              <a:rPr lang="en-US" sz="2080" dirty="0"/>
              <a:t>instructional design </a:t>
            </a:r>
            <a:r>
              <a:rPr lang="en-US" sz="2080" dirty="0" smtClean="0"/>
              <a:t>principles (</a:t>
            </a:r>
            <a:r>
              <a:rPr lang="en-US" sz="2080" dirty="0" err="1" smtClean="0"/>
              <a:t>EnVision</a:t>
            </a:r>
            <a:r>
              <a:rPr lang="en-US" sz="2080" dirty="0" smtClean="0"/>
              <a:t> Math</a:t>
            </a:r>
            <a:r>
              <a:rPr lang="en-US" sz="2080" dirty="0" smtClean="0"/>
              <a:t>)</a:t>
            </a:r>
          </a:p>
          <a:p>
            <a:pPr lvl="1">
              <a:lnSpc>
                <a:spcPct val="90000"/>
              </a:lnSpc>
              <a:spcAft>
                <a:spcPts val="600"/>
              </a:spcAft>
              <a:buNone/>
            </a:pPr>
            <a:r>
              <a:rPr lang="en-US" sz="3294" dirty="0" smtClean="0">
                <a:solidFill>
                  <a:schemeClr val="accent2">
                    <a:lumMod val="20000"/>
                    <a:lumOff val="80000"/>
                  </a:schemeClr>
                </a:solidFill>
              </a:rPr>
              <a:t> </a:t>
            </a:r>
          </a:p>
          <a:p>
            <a:r>
              <a:rPr lang="en-US" sz="5091" dirty="0" smtClean="0">
                <a:solidFill>
                  <a:schemeClr val="accent2">
                    <a:lumMod val="20000"/>
                    <a:lumOff val="80000"/>
                  </a:schemeClr>
                </a:solidFill>
              </a:rPr>
              <a:t>Ensure student understanding through high</a:t>
            </a:r>
            <a:r>
              <a:rPr lang="en-US" sz="5091" dirty="0" smtClean="0">
                <a:solidFill>
                  <a:schemeClr val="accent2">
                    <a:lumMod val="20000"/>
                    <a:lumOff val="80000"/>
                  </a:schemeClr>
                </a:solidFill>
              </a:rPr>
              <a:t>-quality</a:t>
            </a:r>
            <a:r>
              <a:rPr lang="en-US" sz="5091" dirty="0" smtClean="0">
                <a:solidFill>
                  <a:schemeClr val="accent2">
                    <a:lumMod val="20000"/>
                    <a:lumOff val="80000"/>
                  </a:schemeClr>
                </a:solidFill>
              </a:rPr>
              <a:t> INSTRUCTION using both </a:t>
            </a:r>
            <a:r>
              <a:rPr lang="en-US" sz="5091" dirty="0" smtClean="0">
                <a:solidFill>
                  <a:schemeClr val="accent2">
                    <a:lumMod val="20000"/>
                    <a:lumOff val="80000"/>
                  </a:schemeClr>
                </a:solidFill>
              </a:rPr>
              <a:t>student-centered and teacher-</a:t>
            </a:r>
            <a:r>
              <a:rPr lang="en-US" sz="5091" dirty="0" smtClean="0">
                <a:solidFill>
                  <a:schemeClr val="accent2">
                    <a:lumMod val="20000"/>
                    <a:lumOff val="80000"/>
                  </a:schemeClr>
                </a:solidFill>
              </a:rPr>
              <a:t>centered strategies. </a:t>
            </a:r>
            <a:endParaRPr lang="en-US" sz="5091" dirty="0" smtClean="0">
              <a:solidFill>
                <a:schemeClr val="accent2">
                  <a:lumMod val="20000"/>
                  <a:lumOff val="80000"/>
                </a:schemeClr>
              </a:solidFill>
            </a:endParaRPr>
          </a:p>
          <a:p>
            <a:pPr lvl="1">
              <a:lnSpc>
                <a:spcPct val="90000"/>
              </a:lnSpc>
              <a:spcAft>
                <a:spcPts val="600"/>
              </a:spcAft>
            </a:pPr>
            <a:r>
              <a:rPr lang="en-US" sz="4480" dirty="0" smtClean="0">
                <a:solidFill>
                  <a:srgbClr val="FFF8C2"/>
                </a:solidFill>
              </a:rPr>
              <a:t>Procedural Understanding/Skill Acquisition (Instructional Focus Continuum)</a:t>
            </a:r>
          </a:p>
          <a:p>
            <a:pPr lvl="1">
              <a:lnSpc>
                <a:spcPct val="90000"/>
              </a:lnSpc>
              <a:spcAft>
                <a:spcPts val="600"/>
              </a:spcAft>
            </a:pPr>
            <a:r>
              <a:rPr lang="en-US" sz="4480" dirty="0" smtClean="0">
                <a:solidFill>
                  <a:srgbClr val="FFF8C2"/>
                </a:solidFill>
              </a:rPr>
              <a:t>Conceptual Understanding (CRA model)</a:t>
            </a:r>
          </a:p>
          <a:p>
            <a:pPr lvl="1">
              <a:lnSpc>
                <a:spcPct val="90000"/>
              </a:lnSpc>
              <a:spcAft>
                <a:spcPts val="600"/>
              </a:spcAft>
            </a:pPr>
            <a:r>
              <a:rPr lang="en-US" sz="4480" dirty="0" err="1" smtClean="0">
                <a:solidFill>
                  <a:srgbClr val="FFF8C2"/>
                </a:solidFill>
              </a:rPr>
              <a:t>Scaffolded</a:t>
            </a:r>
            <a:r>
              <a:rPr lang="en-US" sz="4480" dirty="0" smtClean="0">
                <a:solidFill>
                  <a:srgbClr val="FFF8C2"/>
                </a:solidFill>
              </a:rPr>
              <a:t> Instruction (I do, We do, </a:t>
            </a:r>
            <a:r>
              <a:rPr lang="en-US" sz="4480" dirty="0" err="1" smtClean="0">
                <a:solidFill>
                  <a:srgbClr val="FFF8C2"/>
                </a:solidFill>
              </a:rPr>
              <a:t>Ya’all</a:t>
            </a:r>
            <a:r>
              <a:rPr lang="en-US" sz="4480" dirty="0" smtClean="0">
                <a:solidFill>
                  <a:srgbClr val="FFF8C2"/>
                </a:solidFill>
              </a:rPr>
              <a:t> do, You do</a:t>
            </a:r>
            <a:r>
              <a:rPr lang="en-US" sz="4480" dirty="0" smtClean="0">
                <a:solidFill>
                  <a:srgbClr val="FFF8C2"/>
                </a:solidFill>
              </a:rPr>
              <a:t>)</a:t>
            </a:r>
          </a:p>
          <a:p>
            <a:pPr lvl="1">
              <a:lnSpc>
                <a:spcPct val="90000"/>
              </a:lnSpc>
              <a:spcAft>
                <a:spcPts val="600"/>
              </a:spcAft>
              <a:buNone/>
            </a:pPr>
            <a:endParaRPr lang="en-US" sz="2400" dirty="0" smtClean="0"/>
          </a:p>
          <a:p>
            <a:pPr>
              <a:lnSpc>
                <a:spcPct val="90000"/>
              </a:lnSpc>
              <a:spcAft>
                <a:spcPts val="600"/>
              </a:spcAft>
            </a:pPr>
            <a:r>
              <a:rPr lang="en-US" sz="3294" dirty="0" smtClean="0">
                <a:solidFill>
                  <a:srgbClr val="FFFFFF"/>
                </a:solidFill>
              </a:rPr>
              <a:t>Use reliable </a:t>
            </a:r>
            <a:r>
              <a:rPr lang="en-US" sz="3294" dirty="0" smtClean="0">
                <a:solidFill>
                  <a:srgbClr val="FFFFFF"/>
                </a:solidFill>
              </a:rPr>
              <a:t>assessment </a:t>
            </a:r>
            <a:r>
              <a:rPr lang="en-US" sz="3294" dirty="0" smtClean="0">
                <a:solidFill>
                  <a:srgbClr val="FFFFFF"/>
                </a:solidFill>
              </a:rPr>
              <a:t>tools</a:t>
            </a:r>
          </a:p>
          <a:p>
            <a:pPr lvl="1">
              <a:lnSpc>
                <a:spcPct val="90000"/>
              </a:lnSpc>
              <a:spcAft>
                <a:spcPts val="600"/>
              </a:spcAft>
            </a:pPr>
            <a:r>
              <a:rPr lang="en-US" sz="2400" dirty="0" smtClean="0"/>
              <a:t>Regular formative assessment (District CFA’s)</a:t>
            </a:r>
          </a:p>
          <a:p>
            <a:pPr lvl="1">
              <a:lnSpc>
                <a:spcPct val="90000"/>
              </a:lnSpc>
              <a:spcAft>
                <a:spcPts val="600"/>
              </a:spcAft>
            </a:pPr>
            <a:r>
              <a:rPr lang="en-US" sz="2400" dirty="0" smtClean="0"/>
              <a:t>Benchmark screening and progress monitoring (M-</a:t>
            </a:r>
            <a:r>
              <a:rPr lang="en-US" sz="2400" dirty="0" err="1" smtClean="0"/>
              <a:t>CBM’s</a:t>
            </a:r>
            <a:r>
              <a:rPr lang="en-US" sz="2400" dirty="0" smtClean="0"/>
              <a:t>)</a:t>
            </a:r>
            <a:endParaRPr lang="en-US" dirty="0" smtClean="0"/>
          </a:p>
          <a:p>
            <a:pPr lvl="1">
              <a:lnSpc>
                <a:spcPct val="90000"/>
              </a:lnSpc>
              <a:spcAft>
                <a:spcPts val="600"/>
              </a:spcAft>
              <a:buNone/>
            </a:pPr>
            <a:endParaRPr lang="en-US" sz="2800" dirty="0" smtClean="0"/>
          </a:p>
          <a:p>
            <a:pPr>
              <a:lnSpc>
                <a:spcPct val="90000"/>
              </a:lnSpc>
              <a:spcAft>
                <a:spcPts val="600"/>
              </a:spcAft>
            </a:pPr>
            <a:endParaRPr lang="en-US" sz="2824" dirty="0" smtClean="0"/>
          </a:p>
          <a:p>
            <a:pPr>
              <a:lnSpc>
                <a:spcPct val="90000"/>
              </a:lnSpc>
              <a:spcAft>
                <a:spcPts val="600"/>
              </a:spcAft>
              <a:buNone/>
            </a:pPr>
            <a:endParaRPr lang="en-US" sz="2800" dirty="0" smtClean="0"/>
          </a:p>
          <a:p>
            <a:pPr>
              <a:lnSpc>
                <a:spcPct val="90000"/>
              </a:lnSpc>
              <a:spcAft>
                <a:spcPts val="600"/>
              </a:spcAft>
            </a:pPr>
            <a:endParaRPr lang="en-US" sz="2800" dirty="0" smtClean="0"/>
          </a:p>
          <a:p>
            <a:pPr lvl="1">
              <a:lnSpc>
                <a:spcPct val="90000"/>
              </a:lnSpc>
              <a:spcAft>
                <a:spcPts val="600"/>
              </a:spcAft>
              <a:buNone/>
            </a:pPr>
            <a:endParaRPr lang="en-US" sz="2400" dirty="0" smtClean="0"/>
          </a:p>
          <a:p>
            <a:pPr lvl="1">
              <a:lnSpc>
                <a:spcPct val="90000"/>
              </a:lnSpc>
              <a:spcAft>
                <a:spcPts val="600"/>
              </a:spcAft>
            </a:pPr>
            <a:endParaRPr lang="en-US" sz="2400" dirty="0" smtClean="0"/>
          </a:p>
        </p:txBody>
      </p:sp>
      <p:sp>
        <p:nvSpPr>
          <p:cNvPr id="4" name="TextBox 3"/>
          <p:cNvSpPr txBox="1"/>
          <p:nvPr/>
        </p:nvSpPr>
        <p:spPr>
          <a:xfrm>
            <a:off x="3724839" y="6211669"/>
            <a:ext cx="5208371" cy="646331"/>
          </a:xfrm>
          <a:prstGeom prst="rect">
            <a:avLst/>
          </a:prstGeom>
          <a:noFill/>
        </p:spPr>
        <p:txBody>
          <a:bodyPr wrap="square" rtlCol="0">
            <a:spAutoFit/>
          </a:bodyPr>
          <a:lstStyle/>
          <a:p>
            <a:r>
              <a:rPr lang="en-US" i="1" dirty="0" smtClean="0">
                <a:solidFill>
                  <a:srgbClr val="FFF8C2"/>
                </a:solidFill>
              </a:rPr>
              <a:t>~ Foundations </a:t>
            </a:r>
            <a:r>
              <a:rPr lang="en-US" i="1" dirty="0" smtClean="0">
                <a:solidFill>
                  <a:srgbClr val="FFF8C2"/>
                </a:solidFill>
              </a:rPr>
              <a:t>for Success: The Final Report of</a:t>
            </a:r>
          </a:p>
          <a:p>
            <a:r>
              <a:rPr lang="en-US" i="1" dirty="0" smtClean="0">
                <a:solidFill>
                  <a:srgbClr val="FFF8C2"/>
                </a:solidFill>
              </a:rPr>
              <a:t>the National Mathematics Advisory Panel (2008).</a:t>
            </a:r>
            <a:endParaRPr lang="en-US" dirty="0">
              <a:solidFill>
                <a:srgbClr val="FFF8C2"/>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A9432B"/>
                </a:solidFill>
              </a:rPr>
              <a:t>INSTRUCTION</a:t>
            </a:r>
            <a:endParaRPr lang="en-US" dirty="0">
              <a:solidFill>
                <a:srgbClr val="A9432B"/>
              </a:solidFill>
            </a:endParaRPr>
          </a:p>
        </p:txBody>
      </p:sp>
      <p:sp>
        <p:nvSpPr>
          <p:cNvPr id="3" name="Content Placeholder 2"/>
          <p:cNvSpPr>
            <a:spLocks noGrp="1"/>
          </p:cNvSpPr>
          <p:nvPr>
            <p:ph idx="1"/>
          </p:nvPr>
        </p:nvSpPr>
        <p:spPr>
          <a:xfrm>
            <a:off x="320187" y="1417638"/>
            <a:ext cx="8570331" cy="5070849"/>
          </a:xfrm>
        </p:spPr>
        <p:txBody>
          <a:bodyPr>
            <a:normAutofit fontScale="85000" lnSpcReduction="20000"/>
          </a:bodyPr>
          <a:lstStyle/>
          <a:p>
            <a:pPr>
              <a:buNone/>
            </a:pPr>
            <a:r>
              <a:rPr lang="en-US" dirty="0" smtClean="0"/>
              <a:t>HOW do I teach . . .</a:t>
            </a:r>
            <a:r>
              <a:rPr lang="en-US" dirty="0" smtClean="0"/>
              <a:t> </a:t>
            </a:r>
          </a:p>
          <a:p>
            <a:pPr>
              <a:buNone/>
            </a:pPr>
            <a:r>
              <a:rPr lang="en-US" dirty="0" smtClean="0"/>
              <a:t>Research </a:t>
            </a:r>
            <a:r>
              <a:rPr lang="en-US" dirty="0" smtClean="0"/>
              <a:t>on Effective Instruction indicates</a:t>
            </a:r>
            <a:r>
              <a:rPr lang="en-US" dirty="0" smtClean="0"/>
              <a:t>:</a:t>
            </a:r>
          </a:p>
          <a:p>
            <a:pPr>
              <a:buNone/>
            </a:pPr>
            <a:endParaRPr lang="en-US" dirty="0" smtClean="0"/>
          </a:p>
          <a:p>
            <a:pPr>
              <a:buNone/>
            </a:pPr>
            <a:r>
              <a:rPr lang="en-US" dirty="0" smtClean="0"/>
              <a:t>Quality </a:t>
            </a:r>
            <a:r>
              <a:rPr lang="en-US" dirty="0" smtClean="0"/>
              <a:t>of Instruction - reflects quality of curriculum, lesson preparation, and teaching </a:t>
            </a:r>
            <a:r>
              <a:rPr lang="en-US" dirty="0" smtClean="0"/>
              <a:t>skill</a:t>
            </a:r>
          </a:p>
          <a:p>
            <a:pPr>
              <a:buNone/>
            </a:pPr>
            <a:endParaRPr lang="en-US" dirty="0" smtClean="0"/>
          </a:p>
          <a:p>
            <a:pPr>
              <a:buNone/>
            </a:pPr>
            <a:r>
              <a:rPr lang="en-US" dirty="0" smtClean="0"/>
              <a:t>Appropriate </a:t>
            </a:r>
            <a:r>
              <a:rPr lang="en-US" dirty="0" smtClean="0"/>
              <a:t>Level - lesson is neither too easy nor too </a:t>
            </a:r>
            <a:r>
              <a:rPr lang="en-US" dirty="0" smtClean="0"/>
              <a:t>difficult</a:t>
            </a:r>
          </a:p>
          <a:p>
            <a:pPr>
              <a:buNone/>
            </a:pPr>
            <a:endParaRPr lang="en-US" dirty="0" smtClean="0"/>
          </a:p>
          <a:p>
            <a:pPr>
              <a:buNone/>
            </a:pPr>
            <a:r>
              <a:rPr lang="en-US" dirty="0" smtClean="0"/>
              <a:t>Effective Pacing </a:t>
            </a:r>
            <a:r>
              <a:rPr lang="en-US" dirty="0" smtClean="0"/>
              <a:t>– time is used efficiently, the pace is “perky</a:t>
            </a:r>
            <a:r>
              <a:rPr lang="en-US" dirty="0" smtClean="0"/>
              <a:t>”</a:t>
            </a:r>
          </a:p>
          <a:p>
            <a:pPr>
              <a:buNone/>
            </a:pPr>
            <a:endParaRPr lang="en-US" dirty="0" smtClean="0"/>
          </a:p>
          <a:p>
            <a:pPr>
              <a:buNone/>
            </a:pPr>
            <a:r>
              <a:rPr lang="en-US" dirty="0" smtClean="0"/>
              <a:t>Incentive </a:t>
            </a:r>
            <a:r>
              <a:rPr lang="en-US" dirty="0" smtClean="0"/>
              <a:t>- students are engaged and motivated to learn</a:t>
            </a:r>
            <a:endParaRPr lang="en-US" dirty="0"/>
          </a:p>
        </p:txBody>
      </p:sp>
      <p:pic>
        <p:nvPicPr>
          <p:cNvPr id="4" name="Picture 3"/>
          <p:cNvPicPr>
            <a:picLocks noChangeAspect="1"/>
          </p:cNvPicPr>
          <p:nvPr/>
        </p:nvPicPr>
        <p:blipFill>
          <a:blip r:embed="rId2"/>
          <a:stretch>
            <a:fillRect/>
          </a:stretch>
        </p:blipFill>
        <p:spPr>
          <a:xfrm>
            <a:off x="6956891" y="274637"/>
            <a:ext cx="1464022" cy="1756827"/>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8" name="Rectangle 6"/>
          <p:cNvSpPr>
            <a:spLocks noGrp="1" noChangeArrowheads="1"/>
          </p:cNvSpPr>
          <p:nvPr>
            <p:ph type="title"/>
          </p:nvPr>
        </p:nvSpPr>
        <p:spPr>
          <a:xfrm>
            <a:off x="553641" y="178594"/>
            <a:ext cx="8036719" cy="1026914"/>
          </a:xfrm>
        </p:spPr>
        <p:txBody>
          <a:bodyPr/>
          <a:lstStyle/>
          <a:p>
            <a:pPr eaLnBrk="1" hangingPunct="1">
              <a:defRPr/>
            </a:pPr>
            <a:r>
              <a:rPr lang="en-US" sz="4500" dirty="0"/>
              <a:t>Instructional</a:t>
            </a:r>
            <a:r>
              <a:rPr lang="en-US" sz="4500" dirty="0" smtClean="0"/>
              <a:t> Focus </a:t>
            </a:r>
            <a:r>
              <a:rPr lang="en-US" sz="4500" dirty="0"/>
              <a:t>Continuum</a:t>
            </a:r>
          </a:p>
        </p:txBody>
      </p:sp>
      <p:pic>
        <p:nvPicPr>
          <p:cNvPr id="7" name="Picture 6" descr="Screen shot 2010-05-19 at 7.21.02 PM.png"/>
          <p:cNvPicPr>
            <a:picLocks noChangeAspect="1"/>
          </p:cNvPicPr>
          <p:nvPr/>
        </p:nvPicPr>
        <p:blipFill>
          <a:blip r:embed="rId2"/>
          <a:stretch>
            <a:fillRect/>
          </a:stretch>
        </p:blipFill>
        <p:spPr>
          <a:xfrm>
            <a:off x="1031974" y="1205508"/>
            <a:ext cx="7204777" cy="5495409"/>
          </a:xfrm>
          <a:prstGeom prst="rect">
            <a:avLst/>
          </a:prstGeom>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Title 1"/>
          <p:cNvSpPr>
            <a:spLocks noGrp="1"/>
          </p:cNvSpPr>
          <p:nvPr>
            <p:ph type="title"/>
          </p:nvPr>
        </p:nvSpPr>
        <p:spPr>
          <a:xfrm>
            <a:off x="247414" y="228600"/>
            <a:ext cx="8577009" cy="1371600"/>
          </a:xfrm>
        </p:spPr>
        <p:txBody>
          <a:bodyPr>
            <a:normAutofit fontScale="90000"/>
          </a:bodyPr>
          <a:lstStyle/>
          <a:p>
            <a:r>
              <a:rPr lang="en-US" dirty="0" smtClean="0"/>
              <a:t>Instructional Strategies for </a:t>
            </a:r>
            <a:r>
              <a:rPr lang="en-US" dirty="0" smtClean="0"/>
              <a:t>Building Skill </a:t>
            </a:r>
            <a:r>
              <a:rPr lang="en-US" dirty="0" smtClean="0"/>
              <a:t/>
            </a:r>
            <a:br>
              <a:rPr lang="en-US" dirty="0" smtClean="0"/>
            </a:br>
            <a:r>
              <a:rPr lang="en-US" sz="5400" dirty="0" smtClean="0">
                <a:solidFill>
                  <a:srgbClr val="3366FF"/>
                </a:solidFill>
                <a:effectLst>
                  <a:outerShdw blurRad="38100" dist="38100" dir="2700000" algn="tl">
                    <a:srgbClr val="FFFFFF"/>
                  </a:outerShdw>
                </a:effectLst>
              </a:rPr>
              <a:t>Accuracy</a:t>
            </a:r>
            <a:endParaRPr lang="en-US" dirty="0"/>
          </a:p>
        </p:txBody>
      </p:sp>
      <p:sp>
        <p:nvSpPr>
          <p:cNvPr id="71683" name="Content Placeholder 2"/>
          <p:cNvSpPr>
            <a:spLocks noGrp="1"/>
          </p:cNvSpPr>
          <p:nvPr>
            <p:ph idx="1"/>
          </p:nvPr>
        </p:nvSpPr>
        <p:spPr>
          <a:xfrm>
            <a:off x="340285" y="1867574"/>
            <a:ext cx="8484138" cy="4418147"/>
          </a:xfrm>
        </p:spPr>
        <p:txBody>
          <a:bodyPr>
            <a:normAutofit/>
          </a:bodyPr>
          <a:lstStyle/>
          <a:p>
            <a:r>
              <a:rPr lang="en-US" sz="3200" dirty="0" smtClean="0"/>
              <a:t>Explicit </a:t>
            </a:r>
            <a:r>
              <a:rPr lang="en-US" sz="3200" dirty="0"/>
              <a:t>Teaching</a:t>
            </a:r>
          </a:p>
          <a:p>
            <a:pPr lvl="1"/>
            <a:r>
              <a:rPr lang="en-US" sz="2800" dirty="0"/>
              <a:t>Teacher modeling, guided practice, </a:t>
            </a:r>
            <a:r>
              <a:rPr lang="en-US" sz="2800" dirty="0" smtClean="0"/>
              <a:t>independent practice</a:t>
            </a:r>
          </a:p>
          <a:p>
            <a:r>
              <a:rPr lang="en-US" sz="3200" dirty="0" smtClean="0"/>
              <a:t>Teacher </a:t>
            </a:r>
            <a:r>
              <a:rPr lang="en-US" sz="3200" dirty="0"/>
              <a:t>Feedback</a:t>
            </a:r>
          </a:p>
          <a:p>
            <a:pPr lvl="1"/>
            <a:r>
              <a:rPr lang="en-US" sz="2800" dirty="0"/>
              <a:t>Specific positive confirmations</a:t>
            </a:r>
          </a:p>
          <a:p>
            <a:pPr lvl="1"/>
            <a:r>
              <a:rPr lang="en-US" sz="2800" dirty="0"/>
              <a:t>Corrective feedback on errors</a:t>
            </a:r>
            <a:endParaRPr lang="en-US" sz="2800" dirty="0" smtClean="0"/>
          </a:p>
          <a:p>
            <a:r>
              <a:rPr lang="en-US" sz="3200" dirty="0" smtClean="0"/>
              <a:t>“Cover, copy, compare”</a:t>
            </a:r>
          </a:p>
          <a:p>
            <a:endParaRPr lang="en-US" sz="3200" dirty="0"/>
          </a:p>
          <a:p>
            <a:endParaRPr lang="en-US" sz="3200" dirty="0"/>
          </a:p>
        </p:txBody>
      </p:sp>
      <p:pic>
        <p:nvPicPr>
          <p:cNvPr id="61" name="Picture 6" descr="MCj01548580000[1]"/>
          <p:cNvPicPr>
            <a:picLocks noChangeAspect="1" noChangeArrowheads="1"/>
          </p:cNvPicPr>
          <p:nvPr/>
        </p:nvPicPr>
        <p:blipFill>
          <a:blip r:embed="rId3"/>
          <a:srcRect/>
          <a:stretch>
            <a:fillRect/>
          </a:stretch>
        </p:blipFill>
        <p:spPr bwMode="auto">
          <a:xfrm>
            <a:off x="6110637" y="4407476"/>
            <a:ext cx="2652363" cy="17583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p:txBody>
          <a:bodyPr/>
          <a:lstStyle/>
          <a:p>
            <a:r>
              <a:rPr lang="en-US" dirty="0" smtClean="0">
                <a:solidFill>
                  <a:srgbClr val="61898A"/>
                </a:solidFill>
              </a:rPr>
              <a:t>Explicit Instruction</a:t>
            </a:r>
            <a:endParaRPr lang="en-US" dirty="0">
              <a:solidFill>
                <a:srgbClr val="61898A"/>
              </a:solidFill>
            </a:endParaRPr>
          </a:p>
        </p:txBody>
      </p:sp>
      <p:sp>
        <p:nvSpPr>
          <p:cNvPr id="156675" name="Rectangle 3"/>
          <p:cNvSpPr>
            <a:spLocks noGrp="1" noChangeArrowheads="1"/>
          </p:cNvSpPr>
          <p:nvPr>
            <p:ph type="body" idx="1"/>
          </p:nvPr>
        </p:nvSpPr>
        <p:spPr>
          <a:xfrm>
            <a:off x="304800" y="1417638"/>
            <a:ext cx="8229600" cy="5241598"/>
          </a:xfrm>
        </p:spPr>
        <p:txBody>
          <a:bodyPr>
            <a:normAutofit fontScale="92500" lnSpcReduction="10000"/>
          </a:bodyPr>
          <a:lstStyle/>
          <a:p>
            <a:r>
              <a:rPr lang="en-US" sz="2600" dirty="0"/>
              <a:t>What is Explicit?</a:t>
            </a:r>
            <a:r>
              <a:rPr lang="en-US" sz="2600" dirty="0" smtClean="0"/>
              <a:t> </a:t>
            </a:r>
          </a:p>
          <a:p>
            <a:pPr lvl="1"/>
            <a:r>
              <a:rPr lang="en-US" sz="2400" dirty="0" smtClean="0">
                <a:solidFill>
                  <a:schemeClr val="accent3">
                    <a:lumMod val="75000"/>
                  </a:schemeClr>
                </a:solidFill>
              </a:rPr>
              <a:t>Precise and consistent language</a:t>
            </a:r>
          </a:p>
          <a:p>
            <a:pPr lvl="1"/>
            <a:r>
              <a:rPr lang="en-US" sz="2400" dirty="0" smtClean="0">
                <a:solidFill>
                  <a:schemeClr val="accent3">
                    <a:lumMod val="75000"/>
                  </a:schemeClr>
                </a:solidFill>
              </a:rPr>
              <a:t>Clear</a:t>
            </a:r>
            <a:r>
              <a:rPr lang="en-US" sz="2400" dirty="0">
                <a:solidFill>
                  <a:schemeClr val="accent3">
                    <a:lumMod val="75000"/>
                  </a:schemeClr>
                </a:solidFill>
              </a:rPr>
              <a:t>, accurate, and </a:t>
            </a:r>
            <a:r>
              <a:rPr lang="en-US" sz="2400" dirty="0" smtClean="0">
                <a:solidFill>
                  <a:schemeClr val="accent3">
                    <a:lumMod val="75000"/>
                  </a:schemeClr>
                </a:solidFill>
              </a:rPr>
              <a:t>unambiguous teaching</a:t>
            </a:r>
          </a:p>
          <a:p>
            <a:pPr lvl="1"/>
            <a:r>
              <a:rPr lang="en-US" sz="2400" dirty="0" smtClean="0">
                <a:solidFill>
                  <a:schemeClr val="accent3">
                    <a:lumMod val="75000"/>
                  </a:schemeClr>
                </a:solidFill>
              </a:rPr>
              <a:t>I do it, we do it, </a:t>
            </a:r>
            <a:r>
              <a:rPr lang="en-US" sz="2400" dirty="0" err="1" smtClean="0">
                <a:solidFill>
                  <a:schemeClr val="accent3">
                    <a:lumMod val="75000"/>
                  </a:schemeClr>
                </a:solidFill>
              </a:rPr>
              <a:t>Ya’all</a:t>
            </a:r>
            <a:r>
              <a:rPr lang="en-US" sz="2400" dirty="0" smtClean="0">
                <a:solidFill>
                  <a:schemeClr val="accent3">
                    <a:lumMod val="75000"/>
                  </a:schemeClr>
                </a:solidFill>
              </a:rPr>
              <a:t> do it, You do it</a:t>
            </a:r>
          </a:p>
          <a:p>
            <a:pPr lvl="1">
              <a:buNone/>
            </a:pPr>
            <a:endParaRPr lang="en-US" sz="2400" dirty="0" smtClean="0"/>
          </a:p>
          <a:p>
            <a:pPr lvl="1"/>
            <a:r>
              <a:rPr lang="en-US" sz="2400" dirty="0"/>
              <a:t>Why is it important? </a:t>
            </a:r>
          </a:p>
          <a:p>
            <a:pPr lvl="2"/>
            <a:r>
              <a:rPr lang="en-US" dirty="0"/>
              <a:t>Often when students encounter improper fractions (e.g. 5/4) the strategies they were taught using a single unit don’t work. </a:t>
            </a:r>
          </a:p>
          <a:p>
            <a:pPr lvl="1">
              <a:buFont typeface="Wingdings" charset="2"/>
              <a:buNone/>
            </a:pPr>
            <a:endParaRPr lang="en-US" sz="2200" dirty="0"/>
          </a:p>
          <a:p>
            <a:pPr lvl="2"/>
            <a:r>
              <a:rPr lang="en-US" dirty="0"/>
              <a:t>Many commercially developed programs suggest that students generate a number of alternative problem solving strategies. Teachers need to select </a:t>
            </a:r>
            <a:r>
              <a:rPr lang="en-US" dirty="0">
                <a:solidFill>
                  <a:srgbClr val="FFF185"/>
                </a:solidFill>
              </a:rPr>
              <a:t>only</a:t>
            </a:r>
            <a:r>
              <a:rPr lang="en-US" dirty="0"/>
              <a:t> the most </a:t>
            </a:r>
            <a:r>
              <a:rPr lang="en-US" dirty="0" err="1"/>
              <a:t>generalizable</a:t>
            </a:r>
            <a:r>
              <a:rPr lang="en-US" dirty="0"/>
              <a:t>, useful, and explicit strategies (Stein, 2006).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How Many Triangles?</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p:txBody>
          <a:bodyPr/>
          <a:lstStyle/>
          <a:p>
            <a:r>
              <a:rPr lang="en-US" dirty="0" smtClean="0">
                <a:solidFill>
                  <a:srgbClr val="61898A"/>
                </a:solidFill>
              </a:rPr>
              <a:t>Explicit Instruction</a:t>
            </a:r>
            <a:endParaRPr lang="en-US" dirty="0"/>
          </a:p>
        </p:txBody>
      </p:sp>
      <p:sp>
        <p:nvSpPr>
          <p:cNvPr id="144387" name="Rectangle 3"/>
          <p:cNvSpPr>
            <a:spLocks noGrp="1" noChangeArrowheads="1"/>
          </p:cNvSpPr>
          <p:nvPr>
            <p:ph type="body" idx="1"/>
          </p:nvPr>
        </p:nvSpPr>
        <p:spPr>
          <a:xfrm>
            <a:off x="381000" y="2017713"/>
            <a:ext cx="8077200" cy="4383087"/>
          </a:xfrm>
        </p:spPr>
        <p:txBody>
          <a:bodyPr/>
          <a:lstStyle/>
          <a:p>
            <a:r>
              <a:rPr lang="en-US" dirty="0" smtClean="0"/>
              <a:t>High </a:t>
            </a:r>
            <a:r>
              <a:rPr lang="en-US" dirty="0"/>
              <a:t>Achieving countries all implement connections problems as connections problems</a:t>
            </a:r>
          </a:p>
          <a:p>
            <a:r>
              <a:rPr lang="en-US" dirty="0"/>
              <a:t>U.S. implements connection problems as a set of procedures</a:t>
            </a:r>
          </a:p>
          <a:p>
            <a:endParaRPr lang="en-US" dirty="0"/>
          </a:p>
          <a:p>
            <a:endParaRPr lang="en-US" dirty="0"/>
          </a:p>
        </p:txBody>
      </p:sp>
      <p:pic>
        <p:nvPicPr>
          <p:cNvPr id="144390" name="Picture 6" descr="HH00705_"/>
          <p:cNvPicPr>
            <a:picLocks noChangeAspect="1" noChangeArrowheads="1"/>
          </p:cNvPicPr>
          <p:nvPr/>
        </p:nvPicPr>
        <p:blipFill>
          <a:blip r:embed="rId3"/>
          <a:srcRect/>
          <a:stretch>
            <a:fillRect/>
          </a:stretch>
        </p:blipFill>
        <p:spPr bwMode="auto">
          <a:xfrm>
            <a:off x="7848600" y="2074979"/>
            <a:ext cx="463550" cy="762000"/>
          </a:xfrm>
          <a:prstGeom prst="rect">
            <a:avLst/>
          </a:prstGeom>
          <a:noFill/>
        </p:spPr>
      </p:pic>
      <p:pic>
        <p:nvPicPr>
          <p:cNvPr id="8" name="Picture 4" descr="MCj03326800000[1]"/>
          <p:cNvPicPr>
            <a:picLocks noChangeAspect="1" noChangeArrowheads="1"/>
          </p:cNvPicPr>
          <p:nvPr/>
        </p:nvPicPr>
        <p:blipFill>
          <a:blip r:embed="rId4"/>
          <a:srcRect/>
          <a:stretch>
            <a:fillRect/>
          </a:stretch>
        </p:blipFill>
        <p:spPr bwMode="auto">
          <a:xfrm>
            <a:off x="6254404" y="4953984"/>
            <a:ext cx="1594196" cy="1446816"/>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4386"/>
                                        </p:tgtEl>
                                        <p:attrNameLst>
                                          <p:attrName>style.visibility</p:attrName>
                                        </p:attrNameLst>
                                      </p:cBhvr>
                                      <p:to>
                                        <p:strVal val="visible"/>
                                      </p:to>
                                    </p:set>
                                    <p:anim calcmode="lin" valueType="num">
                                      <p:cBhvr additive="base">
                                        <p:cTn id="7" dur="500" fill="hold"/>
                                        <p:tgtEl>
                                          <p:spTgt spid="144386"/>
                                        </p:tgtEl>
                                        <p:attrNameLst>
                                          <p:attrName>ppt_x</p:attrName>
                                        </p:attrNameLst>
                                      </p:cBhvr>
                                      <p:tavLst>
                                        <p:tav tm="0">
                                          <p:val>
                                            <p:strVal val="0-#ppt_w/2"/>
                                          </p:val>
                                        </p:tav>
                                        <p:tav tm="100000">
                                          <p:val>
                                            <p:strVal val="#ppt_x"/>
                                          </p:val>
                                        </p:tav>
                                      </p:tavLst>
                                    </p:anim>
                                    <p:anim calcmode="lin" valueType="num">
                                      <p:cBhvr additive="base">
                                        <p:cTn id="8" dur="500" fill="hold"/>
                                        <p:tgtEl>
                                          <p:spTgt spid="14438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44387">
                                            <p:txEl>
                                              <p:pRg st="0" end="0"/>
                                            </p:txEl>
                                          </p:spTgt>
                                        </p:tgtEl>
                                        <p:attrNameLst>
                                          <p:attrName>style.visibility</p:attrName>
                                        </p:attrNameLst>
                                      </p:cBhvr>
                                      <p:to>
                                        <p:strVal val="visible"/>
                                      </p:to>
                                    </p:set>
                                    <p:anim calcmode="lin" valueType="num">
                                      <p:cBhvr additive="base">
                                        <p:cTn id="13" dur="500" fill="hold"/>
                                        <p:tgtEl>
                                          <p:spTgt spid="14438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44387">
                                            <p:txEl>
                                              <p:pRg st="0" end="0"/>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4387">
                                            <p:txEl>
                                              <p:pRg st="0" end="0"/>
                                            </p:txEl>
                                          </p:spTgt>
                                        </p:tgtEl>
                                        <p:attrNameLst>
                                          <p:attrName>ppt_c</p:attrName>
                                        </p:attrNameLst>
                                      </p:cBhvr>
                                      <p:to>
                                        <a:srgbClr val="6600FF"/>
                                      </p:to>
                                    </p:animClr>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44387">
                                            <p:txEl>
                                              <p:pRg st="1" end="1"/>
                                            </p:txEl>
                                          </p:spTgt>
                                        </p:tgtEl>
                                        <p:attrNameLst>
                                          <p:attrName>style.visibility</p:attrName>
                                        </p:attrNameLst>
                                      </p:cBhvr>
                                      <p:to>
                                        <p:strVal val="visible"/>
                                      </p:to>
                                    </p:set>
                                    <p:anim calcmode="lin" valueType="num">
                                      <p:cBhvr additive="base">
                                        <p:cTn id="19" dur="500" fill="hold"/>
                                        <p:tgtEl>
                                          <p:spTgt spid="144387">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44387">
                                            <p:txEl>
                                              <p:pRg st="1" end="1"/>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4387">
                                            <p:txEl>
                                              <p:pRg st="1" end="1"/>
                                            </p:txEl>
                                          </p:spTgt>
                                        </p:tgtEl>
                                        <p:attrNameLst>
                                          <p:attrName>ppt_c</p:attrName>
                                        </p:attrNameLst>
                                      </p:cBhvr>
                                      <p:to>
                                        <a:srgbClr val="6600FF"/>
                                      </p:to>
                                    </p:animClr>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44390"/>
                                        </p:tgtEl>
                                        <p:attrNameLst>
                                          <p:attrName>style.visibility</p:attrName>
                                        </p:attrNameLst>
                                      </p:cBhvr>
                                      <p:to>
                                        <p:strVal val="visible"/>
                                      </p:to>
                                    </p:set>
                                    <p:anim calcmode="lin" valueType="num">
                                      <p:cBhvr additive="base">
                                        <p:cTn id="25" dur="500" fill="hold"/>
                                        <p:tgtEl>
                                          <p:spTgt spid="144390"/>
                                        </p:tgtEl>
                                        <p:attrNameLst>
                                          <p:attrName>ppt_x</p:attrName>
                                        </p:attrNameLst>
                                      </p:cBhvr>
                                      <p:tavLst>
                                        <p:tav tm="0">
                                          <p:val>
                                            <p:strVal val="0-#ppt_w/2"/>
                                          </p:val>
                                        </p:tav>
                                        <p:tav tm="100000">
                                          <p:val>
                                            <p:strVal val="#ppt_x"/>
                                          </p:val>
                                        </p:tav>
                                      </p:tavLst>
                                    </p:anim>
                                    <p:anim calcmode="lin" valueType="num">
                                      <p:cBhvr additive="base">
                                        <p:cTn id="26" dur="500" fill="hold"/>
                                        <p:tgtEl>
                                          <p:spTgt spid="1443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86" grpId="0" autoUpdateAnimBg="0"/>
      <p:bldP spid="144387" grpId="0" build="p" autoUpdateAnimBg="0"/>
    </p:bld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a:ln>
            <a:solidFill>
              <a:srgbClr val="FFFF00"/>
            </a:solidFill>
          </a:ln>
        </p:spPr>
        <p:txBody>
          <a:bodyPr/>
          <a:lstStyle/>
          <a:p>
            <a:r>
              <a:rPr lang="en-US" dirty="0"/>
              <a:t> Exponents and </a:t>
            </a:r>
            <a:r>
              <a:rPr lang="en-US" dirty="0" smtClean="0"/>
              <a:t>Geometry?</a:t>
            </a:r>
            <a:endParaRPr lang="en-US" dirty="0"/>
          </a:p>
        </p:txBody>
      </p:sp>
      <p:sp>
        <p:nvSpPr>
          <p:cNvPr id="146435" name="Rectangle 3"/>
          <p:cNvSpPr>
            <a:spLocks noGrp="1" noChangeArrowheads="1"/>
          </p:cNvSpPr>
          <p:nvPr>
            <p:ph type="body" idx="1"/>
          </p:nvPr>
        </p:nvSpPr>
        <p:spPr>
          <a:xfrm>
            <a:off x="234804" y="2209800"/>
            <a:ext cx="8680596" cy="4385406"/>
          </a:xfrm>
        </p:spPr>
        <p:txBody>
          <a:bodyPr>
            <a:normAutofit fontScale="92500" lnSpcReduction="10000"/>
          </a:bodyPr>
          <a:lstStyle/>
          <a:p>
            <a:pPr>
              <a:lnSpc>
                <a:spcPct val="90000"/>
              </a:lnSpc>
              <a:buFont typeface="Wingdings" charset="2"/>
              <a:buNone/>
            </a:pPr>
            <a:r>
              <a:rPr lang="en-US" dirty="0"/>
              <a:t>What is 4</a:t>
            </a:r>
            <a:r>
              <a:rPr lang="en-US" baseline="30000" dirty="0"/>
              <a:t>2 </a:t>
            </a:r>
            <a:r>
              <a:rPr lang="en-US" dirty="0"/>
              <a:t>?</a:t>
            </a:r>
          </a:p>
          <a:p>
            <a:pPr>
              <a:lnSpc>
                <a:spcPct val="90000"/>
              </a:lnSpc>
              <a:buFont typeface="Wingdings" charset="2"/>
              <a:buNone/>
            </a:pPr>
            <a:r>
              <a:rPr lang="en-US" dirty="0"/>
              <a:t>Why is it 4 </a:t>
            </a:r>
            <a:r>
              <a:rPr lang="en-US" dirty="0" err="1"/>
              <a:t>x</a:t>
            </a:r>
            <a:r>
              <a:rPr lang="en-US" dirty="0"/>
              <a:t> 4 when it</a:t>
            </a:r>
            <a:r>
              <a:rPr lang="en-US" dirty="0" smtClean="0"/>
              <a:t> </a:t>
            </a:r>
          </a:p>
          <a:p>
            <a:pPr>
              <a:lnSpc>
                <a:spcPct val="90000"/>
              </a:lnSpc>
            </a:pPr>
            <a:r>
              <a:rPr lang="en-US" u="sng" dirty="0" smtClean="0"/>
              <a:t>looks</a:t>
            </a:r>
            <a:r>
              <a:rPr lang="en-US" dirty="0" smtClean="0"/>
              <a:t> </a:t>
            </a:r>
            <a:r>
              <a:rPr lang="en-US" dirty="0"/>
              <a:t>like 4 </a:t>
            </a:r>
            <a:r>
              <a:rPr lang="en-US" dirty="0" err="1"/>
              <a:t>x</a:t>
            </a:r>
            <a:r>
              <a:rPr lang="en-US" dirty="0"/>
              <a:t> </a:t>
            </a:r>
            <a:r>
              <a:rPr lang="en-US" dirty="0" smtClean="0"/>
              <a:t>2 and </a:t>
            </a:r>
          </a:p>
          <a:p>
            <a:pPr>
              <a:lnSpc>
                <a:spcPct val="90000"/>
              </a:lnSpc>
            </a:pPr>
            <a:r>
              <a:rPr lang="en-US" u="sng" dirty="0" smtClean="0"/>
              <a:t>sounds</a:t>
            </a:r>
            <a:r>
              <a:rPr lang="en-US" dirty="0" smtClean="0"/>
              <a:t> like a geometry term?</a:t>
            </a:r>
            <a:endParaRPr lang="en-US" dirty="0"/>
          </a:p>
          <a:p>
            <a:pPr>
              <a:lnSpc>
                <a:spcPct val="90000"/>
              </a:lnSpc>
              <a:buFont typeface="Wingdings" charset="2"/>
              <a:buNone/>
            </a:pPr>
            <a:r>
              <a:rPr lang="en-US" dirty="0"/>
              <a:t>					</a:t>
            </a:r>
          </a:p>
          <a:p>
            <a:pPr>
              <a:lnSpc>
                <a:spcPct val="90000"/>
              </a:lnSpc>
              <a:buFont typeface="Wingdings" charset="2"/>
              <a:buNone/>
            </a:pPr>
            <a:r>
              <a:rPr lang="en-US" dirty="0"/>
              <a:t>It means ‘make a square out of your 4 unit side’					</a:t>
            </a:r>
            <a:r>
              <a:rPr lang="en-US" sz="1500" dirty="0"/>
              <a:t>	</a:t>
            </a:r>
            <a:endParaRPr lang="en-US" dirty="0"/>
          </a:p>
          <a:p>
            <a:pPr>
              <a:lnSpc>
                <a:spcPct val="90000"/>
              </a:lnSpc>
              <a:buFont typeface="Wingdings" charset="2"/>
              <a:buNone/>
            </a:pPr>
            <a:endParaRPr lang="en-US" dirty="0"/>
          </a:p>
          <a:p>
            <a:pPr>
              <a:lnSpc>
                <a:spcPct val="90000"/>
              </a:lnSpc>
              <a:buFont typeface="Wingdings" charset="2"/>
              <a:buNone/>
            </a:pPr>
            <a:r>
              <a:rPr lang="en-US" dirty="0"/>
              <a:t>	</a:t>
            </a:r>
          </a:p>
        </p:txBody>
      </p:sp>
      <p:sp>
        <p:nvSpPr>
          <p:cNvPr id="146436" name="Line 4"/>
          <p:cNvSpPr>
            <a:spLocks noChangeShapeType="1"/>
          </p:cNvSpPr>
          <p:nvPr/>
        </p:nvSpPr>
        <p:spPr bwMode="auto">
          <a:xfrm>
            <a:off x="5943600" y="5486400"/>
            <a:ext cx="1828800" cy="0"/>
          </a:xfrm>
          <a:prstGeom prst="line">
            <a:avLst/>
          </a:prstGeom>
          <a:noFill/>
          <a:ln w="38100">
            <a:solidFill>
              <a:schemeClr val="tx1"/>
            </a:solidFill>
            <a:round/>
            <a:headEnd/>
            <a:tailEnd/>
          </a:ln>
          <a:effectLst/>
        </p:spPr>
        <p:txBody>
          <a:bodyPr wrap="none">
            <a:prstTxWarp prst="textNoShape">
              <a:avLst/>
            </a:prstTxWarp>
          </a:bodyPr>
          <a:lstStyle/>
          <a:p>
            <a:endParaRPr lang="en-US"/>
          </a:p>
        </p:txBody>
      </p:sp>
      <p:sp>
        <p:nvSpPr>
          <p:cNvPr id="146437" name="Line 5"/>
          <p:cNvSpPr>
            <a:spLocks noChangeShapeType="1"/>
          </p:cNvSpPr>
          <p:nvPr/>
        </p:nvSpPr>
        <p:spPr bwMode="auto">
          <a:xfrm>
            <a:off x="6858000" y="5410200"/>
            <a:ext cx="0" cy="304800"/>
          </a:xfrm>
          <a:prstGeom prst="line">
            <a:avLst/>
          </a:prstGeom>
          <a:noFill/>
          <a:ln w="12700" cap="sq">
            <a:solidFill>
              <a:schemeClr val="bg2"/>
            </a:solidFill>
            <a:round/>
            <a:headEnd type="none" w="sm" len="sm"/>
            <a:tailEnd type="none" w="sm" len="sm"/>
          </a:ln>
          <a:effectLst/>
        </p:spPr>
        <p:txBody>
          <a:bodyPr wrap="none">
            <a:prstTxWarp prst="textNoShape">
              <a:avLst/>
            </a:prstTxWarp>
          </a:bodyPr>
          <a:lstStyle/>
          <a:p>
            <a:endParaRPr lang="en-US"/>
          </a:p>
        </p:txBody>
      </p:sp>
      <p:sp>
        <p:nvSpPr>
          <p:cNvPr id="146438" name="Line 6"/>
          <p:cNvSpPr>
            <a:spLocks noChangeShapeType="1"/>
          </p:cNvSpPr>
          <p:nvPr/>
        </p:nvSpPr>
        <p:spPr bwMode="auto">
          <a:xfrm>
            <a:off x="6400800" y="5410200"/>
            <a:ext cx="0" cy="304800"/>
          </a:xfrm>
          <a:prstGeom prst="line">
            <a:avLst/>
          </a:prstGeom>
          <a:noFill/>
          <a:ln w="12700" cap="sq">
            <a:solidFill>
              <a:schemeClr val="bg2"/>
            </a:solidFill>
            <a:round/>
            <a:headEnd type="none" w="sm" len="sm"/>
            <a:tailEnd type="none" w="sm" len="sm"/>
          </a:ln>
          <a:effectLst/>
        </p:spPr>
        <p:txBody>
          <a:bodyPr wrap="none">
            <a:prstTxWarp prst="textNoShape">
              <a:avLst/>
            </a:prstTxWarp>
          </a:bodyPr>
          <a:lstStyle/>
          <a:p>
            <a:endParaRPr lang="en-US"/>
          </a:p>
        </p:txBody>
      </p:sp>
      <p:sp>
        <p:nvSpPr>
          <p:cNvPr id="146439" name="Line 7"/>
          <p:cNvSpPr>
            <a:spLocks noChangeShapeType="1"/>
          </p:cNvSpPr>
          <p:nvPr/>
        </p:nvSpPr>
        <p:spPr bwMode="auto">
          <a:xfrm>
            <a:off x="7315200" y="5410200"/>
            <a:ext cx="0" cy="304800"/>
          </a:xfrm>
          <a:prstGeom prst="line">
            <a:avLst/>
          </a:prstGeom>
          <a:noFill/>
          <a:ln w="12700" cap="sq">
            <a:solidFill>
              <a:schemeClr val="bg2"/>
            </a:solidFill>
            <a:round/>
            <a:headEnd type="none" w="sm" len="sm"/>
            <a:tailEnd type="none" w="sm" len="sm"/>
          </a:ln>
          <a:effectLst/>
        </p:spPr>
        <p:txBody>
          <a:bodyPr wrap="none">
            <a:prstTxWarp prst="textNoShape">
              <a:avLst/>
            </a:prstTxWarp>
          </a:bodyPr>
          <a:lstStyle/>
          <a:p>
            <a:endParaRPr lang="en-US"/>
          </a:p>
        </p:txBody>
      </p:sp>
      <p:pic>
        <p:nvPicPr>
          <p:cNvPr id="146440" name="Picture 8" descr="HH00705_"/>
          <p:cNvPicPr>
            <a:picLocks noChangeAspect="1" noChangeArrowheads="1"/>
          </p:cNvPicPr>
          <p:nvPr/>
        </p:nvPicPr>
        <p:blipFill>
          <a:blip r:embed="rId3"/>
          <a:srcRect/>
          <a:stretch>
            <a:fillRect/>
          </a:stretch>
        </p:blipFill>
        <p:spPr bwMode="auto">
          <a:xfrm>
            <a:off x="7924800" y="457200"/>
            <a:ext cx="555625" cy="914400"/>
          </a:xfrm>
          <a:prstGeom prst="rect">
            <a:avLst/>
          </a:prstGeom>
          <a:noFill/>
        </p:spPr>
      </p:pic>
      <p:sp>
        <p:nvSpPr>
          <p:cNvPr id="146441" name="Line 9"/>
          <p:cNvSpPr>
            <a:spLocks noChangeShapeType="1"/>
          </p:cNvSpPr>
          <p:nvPr/>
        </p:nvSpPr>
        <p:spPr bwMode="auto">
          <a:xfrm>
            <a:off x="7772400" y="5410200"/>
            <a:ext cx="0" cy="304800"/>
          </a:xfrm>
          <a:prstGeom prst="line">
            <a:avLst/>
          </a:prstGeom>
          <a:noFill/>
          <a:ln w="12700" cap="sq">
            <a:solidFill>
              <a:schemeClr val="bg2"/>
            </a:solidFill>
            <a:round/>
            <a:headEnd type="none" w="sm" len="sm"/>
            <a:tailEnd type="none" w="sm" len="sm"/>
          </a:ln>
          <a:effectLst/>
        </p:spPr>
        <p:txBody>
          <a:bodyPr wrap="none">
            <a:prstTxWarp prst="textNoShape">
              <a:avLst/>
            </a:prstTxWarp>
          </a:bodyPr>
          <a:lstStyle/>
          <a:p>
            <a:endParaRPr lang="en-US"/>
          </a:p>
        </p:txBody>
      </p:sp>
      <p:sp>
        <p:nvSpPr>
          <p:cNvPr id="146442" name="Line 10"/>
          <p:cNvSpPr>
            <a:spLocks noChangeShapeType="1"/>
          </p:cNvSpPr>
          <p:nvPr/>
        </p:nvSpPr>
        <p:spPr bwMode="auto">
          <a:xfrm>
            <a:off x="6019800" y="5410200"/>
            <a:ext cx="0" cy="304800"/>
          </a:xfrm>
          <a:prstGeom prst="line">
            <a:avLst/>
          </a:prstGeom>
          <a:noFill/>
          <a:ln w="12700" cap="sq">
            <a:solidFill>
              <a:schemeClr val="bg2"/>
            </a:solidFill>
            <a:round/>
            <a:headEnd type="none" w="sm" len="sm"/>
            <a:tailEnd type="none" w="sm" len="sm"/>
          </a:ln>
          <a:effectLst/>
        </p:spPr>
        <p:txBody>
          <a:bodyPr wrap="none">
            <a:prstTxWarp prst="textNoShape">
              <a:avLst/>
            </a:prstTxWarp>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6434"/>
                                        </p:tgtEl>
                                        <p:attrNameLst>
                                          <p:attrName>style.visibility</p:attrName>
                                        </p:attrNameLst>
                                      </p:cBhvr>
                                      <p:to>
                                        <p:strVal val="visible"/>
                                      </p:to>
                                    </p:set>
                                    <p:anim calcmode="lin" valueType="num">
                                      <p:cBhvr additive="base">
                                        <p:cTn id="7" dur="500" fill="hold"/>
                                        <p:tgtEl>
                                          <p:spTgt spid="146434"/>
                                        </p:tgtEl>
                                        <p:attrNameLst>
                                          <p:attrName>ppt_x</p:attrName>
                                        </p:attrNameLst>
                                      </p:cBhvr>
                                      <p:tavLst>
                                        <p:tav tm="0">
                                          <p:val>
                                            <p:strVal val="0-#ppt_w/2"/>
                                          </p:val>
                                        </p:tav>
                                        <p:tav tm="100000">
                                          <p:val>
                                            <p:strVal val="#ppt_x"/>
                                          </p:val>
                                        </p:tav>
                                      </p:tavLst>
                                    </p:anim>
                                    <p:anim calcmode="lin" valueType="num">
                                      <p:cBhvr additive="base">
                                        <p:cTn id="8" dur="500" fill="hold"/>
                                        <p:tgtEl>
                                          <p:spTgt spid="14643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46440"/>
                                        </p:tgtEl>
                                        <p:attrNameLst>
                                          <p:attrName>style.visibility</p:attrName>
                                        </p:attrNameLst>
                                      </p:cBhvr>
                                      <p:to>
                                        <p:strVal val="visible"/>
                                      </p:to>
                                    </p:set>
                                    <p:anim calcmode="lin" valueType="num">
                                      <p:cBhvr additive="base">
                                        <p:cTn id="13" dur="500" fill="hold"/>
                                        <p:tgtEl>
                                          <p:spTgt spid="146440"/>
                                        </p:tgtEl>
                                        <p:attrNameLst>
                                          <p:attrName>ppt_x</p:attrName>
                                        </p:attrNameLst>
                                      </p:cBhvr>
                                      <p:tavLst>
                                        <p:tav tm="0">
                                          <p:val>
                                            <p:strVal val="0-#ppt_w/2"/>
                                          </p:val>
                                        </p:tav>
                                        <p:tav tm="100000">
                                          <p:val>
                                            <p:strVal val="#ppt_x"/>
                                          </p:val>
                                        </p:tav>
                                      </p:tavLst>
                                    </p:anim>
                                    <p:anim calcmode="lin" valueType="num">
                                      <p:cBhvr additive="base">
                                        <p:cTn id="14" dur="500" fill="hold"/>
                                        <p:tgtEl>
                                          <p:spTgt spid="14644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46435">
                                            <p:txEl>
                                              <p:pRg st="0" end="0"/>
                                            </p:txEl>
                                          </p:spTgt>
                                        </p:tgtEl>
                                        <p:attrNameLst>
                                          <p:attrName>style.visibility</p:attrName>
                                        </p:attrNameLst>
                                      </p:cBhvr>
                                      <p:to>
                                        <p:strVal val="visible"/>
                                      </p:to>
                                    </p:set>
                                    <p:anim calcmode="lin" valueType="num">
                                      <p:cBhvr additive="base">
                                        <p:cTn id="19" dur="500" fill="hold"/>
                                        <p:tgtEl>
                                          <p:spTgt spid="146435">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464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46435">
                                            <p:txEl>
                                              <p:pRg st="1" end="1"/>
                                            </p:txEl>
                                          </p:spTgt>
                                        </p:tgtEl>
                                        <p:attrNameLst>
                                          <p:attrName>style.visibility</p:attrName>
                                        </p:attrNameLst>
                                      </p:cBhvr>
                                      <p:to>
                                        <p:strVal val="visible"/>
                                      </p:to>
                                    </p:set>
                                    <p:anim calcmode="lin" valueType="num">
                                      <p:cBhvr additive="base">
                                        <p:cTn id="25" dur="500" fill="hold"/>
                                        <p:tgtEl>
                                          <p:spTgt spid="146435">
                                            <p:txEl>
                                              <p:pRg st="1" end="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4643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46435">
                                            <p:txEl>
                                              <p:pRg st="2" end="2"/>
                                            </p:txEl>
                                          </p:spTgt>
                                        </p:tgtEl>
                                        <p:attrNameLst>
                                          <p:attrName>style.visibility</p:attrName>
                                        </p:attrNameLst>
                                      </p:cBhvr>
                                      <p:to>
                                        <p:strVal val="visible"/>
                                      </p:to>
                                    </p:set>
                                    <p:anim calcmode="lin" valueType="num">
                                      <p:cBhvr additive="base">
                                        <p:cTn id="31" dur="500" fill="hold"/>
                                        <p:tgtEl>
                                          <p:spTgt spid="146435">
                                            <p:txEl>
                                              <p:pRg st="2" end="2"/>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4643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46435">
                                            <p:txEl>
                                              <p:pRg st="3" end="3"/>
                                            </p:txEl>
                                          </p:spTgt>
                                        </p:tgtEl>
                                        <p:attrNameLst>
                                          <p:attrName>style.visibility</p:attrName>
                                        </p:attrNameLst>
                                      </p:cBhvr>
                                      <p:to>
                                        <p:strVal val="visible"/>
                                      </p:to>
                                    </p:set>
                                    <p:anim calcmode="lin" valueType="num">
                                      <p:cBhvr additive="base">
                                        <p:cTn id="37" dur="500" fill="hold"/>
                                        <p:tgtEl>
                                          <p:spTgt spid="146435">
                                            <p:txEl>
                                              <p:pRg st="3" end="3"/>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4643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46435">
                                            <p:txEl>
                                              <p:pRg st="5" end="5"/>
                                            </p:txEl>
                                          </p:spTgt>
                                        </p:tgtEl>
                                        <p:attrNameLst>
                                          <p:attrName>style.visibility</p:attrName>
                                        </p:attrNameLst>
                                      </p:cBhvr>
                                      <p:to>
                                        <p:strVal val="visible"/>
                                      </p:to>
                                    </p:set>
                                    <p:anim calcmode="lin" valueType="num">
                                      <p:cBhvr additive="base">
                                        <p:cTn id="43" dur="500" fill="hold"/>
                                        <p:tgtEl>
                                          <p:spTgt spid="146435">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4643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grpId="0" nodeType="clickEffect">
                                  <p:stCondLst>
                                    <p:cond delay="0"/>
                                  </p:stCondLst>
                                  <p:childTnLst>
                                    <p:set>
                                      <p:cBhvr>
                                        <p:cTn id="48" dur="1" fill="hold">
                                          <p:stCondLst>
                                            <p:cond delay="0"/>
                                          </p:stCondLst>
                                        </p:cTn>
                                        <p:tgtEl>
                                          <p:spTgt spid="146436"/>
                                        </p:tgtEl>
                                        <p:attrNameLst>
                                          <p:attrName>style.visibility</p:attrName>
                                        </p:attrNameLst>
                                      </p:cBhvr>
                                      <p:to>
                                        <p:strVal val="visible"/>
                                      </p:to>
                                    </p:set>
                                    <p:anim calcmode="lin" valueType="num">
                                      <p:cBhvr>
                                        <p:cTn id="49" dur="1000" fill="hold"/>
                                        <p:tgtEl>
                                          <p:spTgt spid="146436"/>
                                        </p:tgtEl>
                                        <p:attrNameLst>
                                          <p:attrName>ppt_x</p:attrName>
                                        </p:attrNameLst>
                                      </p:cBhvr>
                                      <p:tavLst>
                                        <p:tav tm="0">
                                          <p:val>
                                            <p:strVal val="#ppt_x-.2"/>
                                          </p:val>
                                        </p:tav>
                                        <p:tav tm="100000">
                                          <p:val>
                                            <p:strVal val="#ppt_x"/>
                                          </p:val>
                                        </p:tav>
                                      </p:tavLst>
                                    </p:anim>
                                    <p:anim calcmode="lin" valueType="num">
                                      <p:cBhvr>
                                        <p:cTn id="50" dur="1000" fill="hold"/>
                                        <p:tgtEl>
                                          <p:spTgt spid="146436"/>
                                        </p:tgtEl>
                                        <p:attrNameLst>
                                          <p:attrName>ppt_y</p:attrName>
                                        </p:attrNameLst>
                                      </p:cBhvr>
                                      <p:tavLst>
                                        <p:tav tm="0">
                                          <p:val>
                                            <p:strVal val="#ppt_y"/>
                                          </p:val>
                                        </p:tav>
                                        <p:tav tm="100000">
                                          <p:val>
                                            <p:strVal val="#ppt_y"/>
                                          </p:val>
                                        </p:tav>
                                      </p:tavLst>
                                    </p:anim>
                                    <p:animEffect transition="in" filter="wipe(right)" prLst="gradientSize: 0.1">
                                      <p:cBhvr>
                                        <p:cTn id="51" dur="1000"/>
                                        <p:tgtEl>
                                          <p:spTgt spid="146436"/>
                                        </p:tgtEl>
                                      </p:cBhvr>
                                    </p:animEffect>
                                  </p:childTnLst>
                                </p:cTn>
                              </p:par>
                              <p:par>
                                <p:cTn id="52" presetID="29" presetClass="entr" presetSubtype="0" fill="hold" grpId="0" nodeType="withEffect">
                                  <p:stCondLst>
                                    <p:cond delay="0"/>
                                  </p:stCondLst>
                                  <p:childTnLst>
                                    <p:set>
                                      <p:cBhvr>
                                        <p:cTn id="53" dur="1" fill="hold">
                                          <p:stCondLst>
                                            <p:cond delay="0"/>
                                          </p:stCondLst>
                                        </p:cTn>
                                        <p:tgtEl>
                                          <p:spTgt spid="146442"/>
                                        </p:tgtEl>
                                        <p:attrNameLst>
                                          <p:attrName>style.visibility</p:attrName>
                                        </p:attrNameLst>
                                      </p:cBhvr>
                                      <p:to>
                                        <p:strVal val="visible"/>
                                      </p:to>
                                    </p:set>
                                    <p:anim calcmode="lin" valueType="num">
                                      <p:cBhvr>
                                        <p:cTn id="54" dur="1000" fill="hold"/>
                                        <p:tgtEl>
                                          <p:spTgt spid="146442"/>
                                        </p:tgtEl>
                                        <p:attrNameLst>
                                          <p:attrName>ppt_x</p:attrName>
                                        </p:attrNameLst>
                                      </p:cBhvr>
                                      <p:tavLst>
                                        <p:tav tm="0">
                                          <p:val>
                                            <p:strVal val="#ppt_x-.2"/>
                                          </p:val>
                                        </p:tav>
                                        <p:tav tm="100000">
                                          <p:val>
                                            <p:strVal val="#ppt_x"/>
                                          </p:val>
                                        </p:tav>
                                      </p:tavLst>
                                    </p:anim>
                                    <p:anim calcmode="lin" valueType="num">
                                      <p:cBhvr>
                                        <p:cTn id="55" dur="1000" fill="hold"/>
                                        <p:tgtEl>
                                          <p:spTgt spid="146442"/>
                                        </p:tgtEl>
                                        <p:attrNameLst>
                                          <p:attrName>ppt_y</p:attrName>
                                        </p:attrNameLst>
                                      </p:cBhvr>
                                      <p:tavLst>
                                        <p:tav tm="0">
                                          <p:val>
                                            <p:strVal val="#ppt_y"/>
                                          </p:val>
                                        </p:tav>
                                        <p:tav tm="100000">
                                          <p:val>
                                            <p:strVal val="#ppt_y"/>
                                          </p:val>
                                        </p:tav>
                                      </p:tavLst>
                                    </p:anim>
                                    <p:animEffect transition="in" filter="wipe(right)" prLst="gradientSize: 0.1">
                                      <p:cBhvr>
                                        <p:cTn id="56" dur="1000"/>
                                        <p:tgtEl>
                                          <p:spTgt spid="146442"/>
                                        </p:tgtEl>
                                      </p:cBhvr>
                                    </p:animEffect>
                                  </p:childTnLst>
                                </p:cTn>
                              </p:par>
                              <p:par>
                                <p:cTn id="57" presetID="29" presetClass="entr" presetSubtype="0" fill="hold" grpId="0" nodeType="withEffect">
                                  <p:stCondLst>
                                    <p:cond delay="0"/>
                                  </p:stCondLst>
                                  <p:childTnLst>
                                    <p:set>
                                      <p:cBhvr>
                                        <p:cTn id="58" dur="1" fill="hold">
                                          <p:stCondLst>
                                            <p:cond delay="0"/>
                                          </p:stCondLst>
                                        </p:cTn>
                                        <p:tgtEl>
                                          <p:spTgt spid="146438"/>
                                        </p:tgtEl>
                                        <p:attrNameLst>
                                          <p:attrName>style.visibility</p:attrName>
                                        </p:attrNameLst>
                                      </p:cBhvr>
                                      <p:to>
                                        <p:strVal val="visible"/>
                                      </p:to>
                                    </p:set>
                                    <p:anim calcmode="lin" valueType="num">
                                      <p:cBhvr>
                                        <p:cTn id="59" dur="1000" fill="hold"/>
                                        <p:tgtEl>
                                          <p:spTgt spid="146438"/>
                                        </p:tgtEl>
                                        <p:attrNameLst>
                                          <p:attrName>ppt_x</p:attrName>
                                        </p:attrNameLst>
                                      </p:cBhvr>
                                      <p:tavLst>
                                        <p:tav tm="0">
                                          <p:val>
                                            <p:strVal val="#ppt_x-.2"/>
                                          </p:val>
                                        </p:tav>
                                        <p:tav tm="100000">
                                          <p:val>
                                            <p:strVal val="#ppt_x"/>
                                          </p:val>
                                        </p:tav>
                                      </p:tavLst>
                                    </p:anim>
                                    <p:anim calcmode="lin" valueType="num">
                                      <p:cBhvr>
                                        <p:cTn id="60" dur="1000" fill="hold"/>
                                        <p:tgtEl>
                                          <p:spTgt spid="146438"/>
                                        </p:tgtEl>
                                        <p:attrNameLst>
                                          <p:attrName>ppt_y</p:attrName>
                                        </p:attrNameLst>
                                      </p:cBhvr>
                                      <p:tavLst>
                                        <p:tav tm="0">
                                          <p:val>
                                            <p:strVal val="#ppt_y"/>
                                          </p:val>
                                        </p:tav>
                                        <p:tav tm="100000">
                                          <p:val>
                                            <p:strVal val="#ppt_y"/>
                                          </p:val>
                                        </p:tav>
                                      </p:tavLst>
                                    </p:anim>
                                    <p:animEffect transition="in" filter="wipe(right)" prLst="gradientSize: 0.1">
                                      <p:cBhvr>
                                        <p:cTn id="61" dur="1000"/>
                                        <p:tgtEl>
                                          <p:spTgt spid="146438"/>
                                        </p:tgtEl>
                                      </p:cBhvr>
                                    </p:animEffect>
                                  </p:childTnLst>
                                </p:cTn>
                              </p:par>
                              <p:par>
                                <p:cTn id="62" presetID="29" presetClass="entr" presetSubtype="0" fill="hold" grpId="0" nodeType="withEffect">
                                  <p:stCondLst>
                                    <p:cond delay="0"/>
                                  </p:stCondLst>
                                  <p:childTnLst>
                                    <p:set>
                                      <p:cBhvr>
                                        <p:cTn id="63" dur="1" fill="hold">
                                          <p:stCondLst>
                                            <p:cond delay="0"/>
                                          </p:stCondLst>
                                        </p:cTn>
                                        <p:tgtEl>
                                          <p:spTgt spid="146437"/>
                                        </p:tgtEl>
                                        <p:attrNameLst>
                                          <p:attrName>style.visibility</p:attrName>
                                        </p:attrNameLst>
                                      </p:cBhvr>
                                      <p:to>
                                        <p:strVal val="visible"/>
                                      </p:to>
                                    </p:set>
                                    <p:anim calcmode="lin" valueType="num">
                                      <p:cBhvr>
                                        <p:cTn id="64" dur="1000" fill="hold"/>
                                        <p:tgtEl>
                                          <p:spTgt spid="146437"/>
                                        </p:tgtEl>
                                        <p:attrNameLst>
                                          <p:attrName>ppt_x</p:attrName>
                                        </p:attrNameLst>
                                      </p:cBhvr>
                                      <p:tavLst>
                                        <p:tav tm="0">
                                          <p:val>
                                            <p:strVal val="#ppt_x-.2"/>
                                          </p:val>
                                        </p:tav>
                                        <p:tav tm="100000">
                                          <p:val>
                                            <p:strVal val="#ppt_x"/>
                                          </p:val>
                                        </p:tav>
                                      </p:tavLst>
                                    </p:anim>
                                    <p:anim calcmode="lin" valueType="num">
                                      <p:cBhvr>
                                        <p:cTn id="65" dur="1000" fill="hold"/>
                                        <p:tgtEl>
                                          <p:spTgt spid="146437"/>
                                        </p:tgtEl>
                                        <p:attrNameLst>
                                          <p:attrName>ppt_y</p:attrName>
                                        </p:attrNameLst>
                                      </p:cBhvr>
                                      <p:tavLst>
                                        <p:tav tm="0">
                                          <p:val>
                                            <p:strVal val="#ppt_y"/>
                                          </p:val>
                                        </p:tav>
                                        <p:tav tm="100000">
                                          <p:val>
                                            <p:strVal val="#ppt_y"/>
                                          </p:val>
                                        </p:tav>
                                      </p:tavLst>
                                    </p:anim>
                                    <p:animEffect transition="in" filter="wipe(right)" prLst="gradientSize: 0.1">
                                      <p:cBhvr>
                                        <p:cTn id="66" dur="1000"/>
                                        <p:tgtEl>
                                          <p:spTgt spid="146437"/>
                                        </p:tgtEl>
                                      </p:cBhvr>
                                    </p:animEffect>
                                  </p:childTnLst>
                                </p:cTn>
                              </p:par>
                              <p:par>
                                <p:cTn id="67" presetID="29" presetClass="entr" presetSubtype="0" fill="hold" grpId="0" nodeType="withEffect">
                                  <p:stCondLst>
                                    <p:cond delay="0"/>
                                  </p:stCondLst>
                                  <p:childTnLst>
                                    <p:set>
                                      <p:cBhvr>
                                        <p:cTn id="68" dur="1" fill="hold">
                                          <p:stCondLst>
                                            <p:cond delay="0"/>
                                          </p:stCondLst>
                                        </p:cTn>
                                        <p:tgtEl>
                                          <p:spTgt spid="146439"/>
                                        </p:tgtEl>
                                        <p:attrNameLst>
                                          <p:attrName>style.visibility</p:attrName>
                                        </p:attrNameLst>
                                      </p:cBhvr>
                                      <p:to>
                                        <p:strVal val="visible"/>
                                      </p:to>
                                    </p:set>
                                    <p:anim calcmode="lin" valueType="num">
                                      <p:cBhvr>
                                        <p:cTn id="69" dur="1000" fill="hold"/>
                                        <p:tgtEl>
                                          <p:spTgt spid="146439"/>
                                        </p:tgtEl>
                                        <p:attrNameLst>
                                          <p:attrName>ppt_x</p:attrName>
                                        </p:attrNameLst>
                                      </p:cBhvr>
                                      <p:tavLst>
                                        <p:tav tm="0">
                                          <p:val>
                                            <p:strVal val="#ppt_x-.2"/>
                                          </p:val>
                                        </p:tav>
                                        <p:tav tm="100000">
                                          <p:val>
                                            <p:strVal val="#ppt_x"/>
                                          </p:val>
                                        </p:tav>
                                      </p:tavLst>
                                    </p:anim>
                                    <p:anim calcmode="lin" valueType="num">
                                      <p:cBhvr>
                                        <p:cTn id="70" dur="1000" fill="hold"/>
                                        <p:tgtEl>
                                          <p:spTgt spid="146439"/>
                                        </p:tgtEl>
                                        <p:attrNameLst>
                                          <p:attrName>ppt_y</p:attrName>
                                        </p:attrNameLst>
                                      </p:cBhvr>
                                      <p:tavLst>
                                        <p:tav tm="0">
                                          <p:val>
                                            <p:strVal val="#ppt_y"/>
                                          </p:val>
                                        </p:tav>
                                        <p:tav tm="100000">
                                          <p:val>
                                            <p:strVal val="#ppt_y"/>
                                          </p:val>
                                        </p:tav>
                                      </p:tavLst>
                                    </p:anim>
                                    <p:animEffect transition="in" filter="wipe(right)" prLst="gradientSize: 0.1">
                                      <p:cBhvr>
                                        <p:cTn id="71" dur="1000"/>
                                        <p:tgtEl>
                                          <p:spTgt spid="146439"/>
                                        </p:tgtEl>
                                      </p:cBhvr>
                                    </p:animEffect>
                                  </p:childTnLst>
                                </p:cTn>
                              </p:par>
                              <p:par>
                                <p:cTn id="72" presetID="29" presetClass="entr" presetSubtype="0" fill="hold" grpId="0" nodeType="withEffect">
                                  <p:stCondLst>
                                    <p:cond delay="0"/>
                                  </p:stCondLst>
                                  <p:childTnLst>
                                    <p:set>
                                      <p:cBhvr>
                                        <p:cTn id="73" dur="1" fill="hold">
                                          <p:stCondLst>
                                            <p:cond delay="0"/>
                                          </p:stCondLst>
                                        </p:cTn>
                                        <p:tgtEl>
                                          <p:spTgt spid="146441"/>
                                        </p:tgtEl>
                                        <p:attrNameLst>
                                          <p:attrName>style.visibility</p:attrName>
                                        </p:attrNameLst>
                                      </p:cBhvr>
                                      <p:to>
                                        <p:strVal val="visible"/>
                                      </p:to>
                                    </p:set>
                                    <p:anim calcmode="lin" valueType="num">
                                      <p:cBhvr>
                                        <p:cTn id="74" dur="1000" fill="hold"/>
                                        <p:tgtEl>
                                          <p:spTgt spid="146441"/>
                                        </p:tgtEl>
                                        <p:attrNameLst>
                                          <p:attrName>ppt_x</p:attrName>
                                        </p:attrNameLst>
                                      </p:cBhvr>
                                      <p:tavLst>
                                        <p:tav tm="0">
                                          <p:val>
                                            <p:strVal val="#ppt_x-.2"/>
                                          </p:val>
                                        </p:tav>
                                        <p:tav tm="100000">
                                          <p:val>
                                            <p:strVal val="#ppt_x"/>
                                          </p:val>
                                        </p:tav>
                                      </p:tavLst>
                                    </p:anim>
                                    <p:anim calcmode="lin" valueType="num">
                                      <p:cBhvr>
                                        <p:cTn id="75" dur="1000" fill="hold"/>
                                        <p:tgtEl>
                                          <p:spTgt spid="146441"/>
                                        </p:tgtEl>
                                        <p:attrNameLst>
                                          <p:attrName>ppt_y</p:attrName>
                                        </p:attrNameLst>
                                      </p:cBhvr>
                                      <p:tavLst>
                                        <p:tav tm="0">
                                          <p:val>
                                            <p:strVal val="#ppt_y"/>
                                          </p:val>
                                        </p:tav>
                                        <p:tav tm="100000">
                                          <p:val>
                                            <p:strVal val="#ppt_y"/>
                                          </p:val>
                                        </p:tav>
                                      </p:tavLst>
                                    </p:anim>
                                    <p:animEffect transition="in" filter="wipe(right)" prLst="gradientSize: 0.1">
                                      <p:cBhvr>
                                        <p:cTn id="76" dur="1000"/>
                                        <p:tgtEl>
                                          <p:spTgt spid="1464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434" grpId="0" animBg="1" autoUpdateAnimBg="0"/>
      <p:bldP spid="146435" grpId="0" build="p" autoUpdateAnimBg="0"/>
      <p:bldP spid="146436" grpId="0" animBg="1"/>
      <p:bldP spid="146437" grpId="0" animBg="1"/>
      <p:bldP spid="146438" grpId="0" animBg="1"/>
      <p:bldP spid="146439" grpId="0" animBg="1"/>
      <p:bldP spid="146441" grpId="0" animBg="1"/>
      <p:bldP spid="146442" grpId="0" animBg="1"/>
    </p:bld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a:ln>
            <a:solidFill>
              <a:srgbClr val="FFFF00"/>
            </a:solidFill>
          </a:ln>
        </p:spPr>
        <p:txBody>
          <a:bodyPr/>
          <a:lstStyle/>
          <a:p>
            <a:r>
              <a:rPr lang="en-US" dirty="0"/>
              <a:t> Exponents and </a:t>
            </a:r>
            <a:r>
              <a:rPr lang="en-US" dirty="0" smtClean="0"/>
              <a:t>Geometry?</a:t>
            </a:r>
            <a:endParaRPr lang="en-US" dirty="0"/>
          </a:p>
        </p:txBody>
      </p:sp>
      <p:sp>
        <p:nvSpPr>
          <p:cNvPr id="148483" name="Rectangle 3"/>
          <p:cNvSpPr>
            <a:spLocks noGrp="1" noChangeArrowheads="1"/>
          </p:cNvSpPr>
          <p:nvPr>
            <p:ph type="body" idx="1"/>
          </p:nvPr>
        </p:nvSpPr>
        <p:spPr>
          <a:xfrm>
            <a:off x="457200" y="1600200"/>
            <a:ext cx="8229600" cy="4888287"/>
          </a:xfrm>
        </p:spPr>
        <p:txBody>
          <a:bodyPr>
            <a:normAutofit/>
          </a:bodyPr>
          <a:lstStyle/>
          <a:p>
            <a:pPr>
              <a:lnSpc>
                <a:spcPct val="90000"/>
              </a:lnSpc>
              <a:buFont typeface="Wingdings" charset="2"/>
              <a:buNone/>
            </a:pPr>
            <a:r>
              <a:rPr lang="en-US" dirty="0"/>
              <a:t>What is 4</a:t>
            </a:r>
            <a:r>
              <a:rPr lang="en-US" baseline="30000" dirty="0"/>
              <a:t>2 </a:t>
            </a:r>
            <a:r>
              <a:rPr lang="en-US" dirty="0"/>
              <a:t>?</a:t>
            </a:r>
          </a:p>
          <a:p>
            <a:pPr>
              <a:lnSpc>
                <a:spcPct val="90000"/>
              </a:lnSpc>
              <a:buFont typeface="Wingdings" charset="2"/>
              <a:buNone/>
            </a:pPr>
            <a:r>
              <a:rPr lang="en-US" dirty="0"/>
              <a:t>						    --4 units--</a:t>
            </a:r>
          </a:p>
          <a:p>
            <a:pPr>
              <a:lnSpc>
                <a:spcPct val="90000"/>
              </a:lnSpc>
              <a:buFont typeface="Wingdings" charset="2"/>
              <a:buNone/>
            </a:pPr>
            <a:r>
              <a:rPr lang="en-US" dirty="0"/>
              <a:t>					</a:t>
            </a:r>
            <a:r>
              <a:rPr lang="en-US" sz="1300" dirty="0"/>
              <a:t>	</a:t>
            </a:r>
            <a:r>
              <a:rPr lang="en-US" dirty="0"/>
              <a:t>1</a:t>
            </a:r>
          </a:p>
          <a:p>
            <a:pPr>
              <a:lnSpc>
                <a:spcPct val="90000"/>
              </a:lnSpc>
              <a:buFont typeface="Wingdings" charset="2"/>
              <a:buNone/>
            </a:pPr>
            <a:r>
              <a:rPr lang="en-US" dirty="0"/>
              <a:t>						1</a:t>
            </a:r>
          </a:p>
          <a:p>
            <a:pPr>
              <a:lnSpc>
                <a:spcPct val="90000"/>
              </a:lnSpc>
              <a:buFont typeface="Wingdings" charset="2"/>
              <a:buNone/>
            </a:pPr>
            <a:r>
              <a:rPr lang="en-US" dirty="0"/>
              <a:t>						1</a:t>
            </a:r>
          </a:p>
          <a:p>
            <a:pPr>
              <a:lnSpc>
                <a:spcPct val="90000"/>
              </a:lnSpc>
              <a:buFont typeface="Wingdings" charset="2"/>
              <a:buNone/>
            </a:pPr>
            <a:r>
              <a:rPr lang="en-US" dirty="0"/>
              <a:t>						1</a:t>
            </a:r>
          </a:p>
          <a:p>
            <a:pPr>
              <a:lnSpc>
                <a:spcPct val="90000"/>
              </a:lnSpc>
              <a:buFont typeface="Wingdings" charset="2"/>
              <a:buNone/>
            </a:pPr>
            <a:endParaRPr lang="en-US" dirty="0"/>
          </a:p>
          <a:p>
            <a:pPr>
              <a:lnSpc>
                <a:spcPct val="90000"/>
              </a:lnSpc>
              <a:buFont typeface="Wingdings" charset="2"/>
              <a:buNone/>
            </a:pPr>
            <a:r>
              <a:rPr lang="en-US" dirty="0"/>
              <a:t>You’d get how many little</a:t>
            </a:r>
          </a:p>
          <a:p>
            <a:pPr>
              <a:lnSpc>
                <a:spcPct val="90000"/>
              </a:lnSpc>
              <a:buFont typeface="Wingdings" charset="2"/>
              <a:buNone/>
            </a:pPr>
            <a:r>
              <a:rPr lang="en-US" dirty="0"/>
              <a:t>1 by 1 inch squares?		4</a:t>
            </a:r>
            <a:r>
              <a:rPr lang="en-US" baseline="30000" dirty="0"/>
              <a:t>2</a:t>
            </a:r>
            <a:r>
              <a:rPr lang="en-US" dirty="0"/>
              <a:t> = 16</a:t>
            </a:r>
          </a:p>
          <a:p>
            <a:pPr>
              <a:lnSpc>
                <a:spcPct val="90000"/>
              </a:lnSpc>
              <a:buFont typeface="Wingdings" charset="2"/>
              <a:buNone/>
            </a:pPr>
            <a:endParaRPr lang="en-US" dirty="0"/>
          </a:p>
        </p:txBody>
      </p:sp>
      <p:pic>
        <p:nvPicPr>
          <p:cNvPr id="148494" name="Picture 14" descr="HH00705_"/>
          <p:cNvPicPr>
            <a:picLocks noChangeAspect="1" noChangeArrowheads="1"/>
          </p:cNvPicPr>
          <p:nvPr/>
        </p:nvPicPr>
        <p:blipFill>
          <a:blip r:embed="rId3"/>
          <a:srcRect/>
          <a:stretch>
            <a:fillRect/>
          </a:stretch>
        </p:blipFill>
        <p:spPr bwMode="auto">
          <a:xfrm>
            <a:off x="7924800" y="457200"/>
            <a:ext cx="555625" cy="914400"/>
          </a:xfrm>
          <a:prstGeom prst="rect">
            <a:avLst/>
          </a:prstGeom>
          <a:noFill/>
        </p:spPr>
      </p:pic>
      <p:pic>
        <p:nvPicPr>
          <p:cNvPr id="17" name="Picture 16" descr="Screen shot 2010-07-24 at 10.51.49 PM.png"/>
          <p:cNvPicPr>
            <a:picLocks noChangeAspect="1"/>
          </p:cNvPicPr>
          <p:nvPr/>
        </p:nvPicPr>
        <p:blipFill>
          <a:blip r:embed="rId4"/>
          <a:stretch>
            <a:fillRect/>
          </a:stretch>
        </p:blipFill>
        <p:spPr>
          <a:xfrm>
            <a:off x="5566876" y="2710651"/>
            <a:ext cx="2611703" cy="2597274"/>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48494"/>
                                        </p:tgtEl>
                                        <p:attrNameLst>
                                          <p:attrName>style.visibility</p:attrName>
                                        </p:attrNameLst>
                                      </p:cBhvr>
                                      <p:to>
                                        <p:strVal val="visible"/>
                                      </p:to>
                                    </p:set>
                                    <p:anim calcmode="lin" valueType="num">
                                      <p:cBhvr additive="base">
                                        <p:cTn id="7" dur="500" fill="hold"/>
                                        <p:tgtEl>
                                          <p:spTgt spid="148494"/>
                                        </p:tgtEl>
                                        <p:attrNameLst>
                                          <p:attrName>ppt_x</p:attrName>
                                        </p:attrNameLst>
                                      </p:cBhvr>
                                      <p:tavLst>
                                        <p:tav tm="0">
                                          <p:val>
                                            <p:strVal val="0-#ppt_w/2"/>
                                          </p:val>
                                        </p:tav>
                                        <p:tav tm="100000">
                                          <p:val>
                                            <p:strVal val="#ppt_x"/>
                                          </p:val>
                                        </p:tav>
                                      </p:tavLst>
                                    </p:anim>
                                    <p:anim calcmode="lin" valueType="num">
                                      <p:cBhvr additive="base">
                                        <p:cTn id="8" dur="500" fill="hold"/>
                                        <p:tgtEl>
                                          <p:spTgt spid="14849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7090" name="Rectangle 2"/>
          <p:cNvSpPr>
            <a:spLocks noGrp="1" noChangeArrowheads="1"/>
          </p:cNvSpPr>
          <p:nvPr>
            <p:ph type="title"/>
          </p:nvPr>
        </p:nvSpPr>
        <p:spPr>
          <a:xfrm>
            <a:off x="0" y="533400"/>
            <a:ext cx="9144000" cy="914400"/>
          </a:xfrm>
        </p:spPr>
        <p:txBody>
          <a:bodyPr/>
          <a:lstStyle/>
          <a:p>
            <a:r>
              <a:rPr lang="en-US" sz="3800" dirty="0"/>
              <a:t>Precise and Consistent Language</a:t>
            </a:r>
          </a:p>
        </p:txBody>
      </p:sp>
      <p:sp>
        <p:nvSpPr>
          <p:cNvPr id="217091" name="Rectangle 3"/>
          <p:cNvSpPr>
            <a:spLocks noGrp="1" noChangeArrowheads="1"/>
          </p:cNvSpPr>
          <p:nvPr>
            <p:ph type="body" idx="1"/>
          </p:nvPr>
        </p:nvSpPr>
        <p:spPr>
          <a:xfrm>
            <a:off x="6781800" y="2667000"/>
            <a:ext cx="2019300" cy="923925"/>
          </a:xfrm>
        </p:spPr>
        <p:txBody>
          <a:bodyPr>
            <a:normAutofit fontScale="92500" lnSpcReduction="20000"/>
          </a:bodyPr>
          <a:lstStyle/>
          <a:p>
            <a:pPr algn="ctr">
              <a:buFont typeface="Wingdings" charset="2"/>
              <a:buNone/>
            </a:pPr>
            <a:r>
              <a:rPr lang="en-US" dirty="0" smtClean="0"/>
              <a:t>Kids are</a:t>
            </a:r>
          </a:p>
          <a:p>
            <a:pPr algn="ctr">
              <a:buFont typeface="Wingdings" charset="2"/>
              <a:buNone/>
            </a:pPr>
            <a:r>
              <a:rPr lang="en-US" dirty="0" smtClean="0"/>
              <a:t>Sponges</a:t>
            </a:r>
            <a:r>
              <a:rPr lang="en-US" dirty="0"/>
              <a:t>!</a:t>
            </a:r>
          </a:p>
        </p:txBody>
      </p:sp>
      <p:graphicFrame>
        <p:nvGraphicFramePr>
          <p:cNvPr id="217092" name="Object 4"/>
          <p:cNvGraphicFramePr>
            <a:graphicFrameLocks noChangeAspect="1"/>
          </p:cNvGraphicFramePr>
          <p:nvPr/>
        </p:nvGraphicFramePr>
        <p:xfrm>
          <a:off x="1828800" y="1752600"/>
          <a:ext cx="4876800" cy="4876800"/>
        </p:xfrm>
        <a:graphic>
          <a:graphicData uri="http://schemas.openxmlformats.org/presentationml/2006/ole">
            <p:oleObj spid="_x0000_s108546" name="Photo Editor Photo" r:id="rId4" imgW="1905266" imgH="1905266" progId="MSPhotoEd.3">
              <p:embed/>
            </p:oleObj>
          </a:graphicData>
        </a:graphic>
      </p:graphicFrame>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Ambiguous Language Examples</a:t>
            </a:r>
            <a:endParaRPr lang="en-US" dirty="0"/>
          </a:p>
        </p:txBody>
      </p:sp>
      <p:sp>
        <p:nvSpPr>
          <p:cNvPr id="3" name="Content Placeholder 2"/>
          <p:cNvSpPr>
            <a:spLocks noGrp="1"/>
          </p:cNvSpPr>
          <p:nvPr>
            <p:ph idx="1"/>
          </p:nvPr>
        </p:nvSpPr>
        <p:spPr/>
        <p:txBody>
          <a:bodyPr>
            <a:normAutofit/>
          </a:bodyPr>
          <a:lstStyle/>
          <a:p>
            <a:pPr>
              <a:buNone/>
            </a:pPr>
            <a:r>
              <a:rPr lang="en-US" sz="4000" dirty="0" smtClean="0"/>
              <a:t>							4 &lt; 7       8 &gt; 2</a:t>
            </a:r>
          </a:p>
          <a:p>
            <a:endParaRPr lang="en-US" sz="4000" dirty="0" smtClean="0"/>
          </a:p>
          <a:p>
            <a:endParaRPr lang="en-US" sz="4000" dirty="0"/>
          </a:p>
        </p:txBody>
      </p:sp>
      <p:pic>
        <p:nvPicPr>
          <p:cNvPr id="4" name="Picture 3"/>
          <p:cNvPicPr>
            <a:picLocks noChangeAspect="1"/>
          </p:cNvPicPr>
          <p:nvPr/>
        </p:nvPicPr>
        <p:blipFill>
          <a:blip r:embed="rId3"/>
          <a:stretch>
            <a:fillRect/>
          </a:stretch>
        </p:blipFill>
        <p:spPr>
          <a:xfrm>
            <a:off x="1903851" y="2804599"/>
            <a:ext cx="2540000" cy="2273300"/>
          </a:xfrm>
          <a:prstGeom prst="rect">
            <a:avLst/>
          </a:prstGeom>
        </p:spPr>
      </p:pic>
      <p:cxnSp>
        <p:nvCxnSpPr>
          <p:cNvPr id="6" name="Straight Arrow Connector 5"/>
          <p:cNvCxnSpPr/>
          <p:nvPr/>
        </p:nvCxnSpPr>
        <p:spPr>
          <a:xfrm rot="10800000" flipV="1">
            <a:off x="4443852" y="3873882"/>
            <a:ext cx="1308837" cy="1067185"/>
          </a:xfrm>
          <a:prstGeom prst="straightConnector1">
            <a:avLst/>
          </a:prstGeom>
          <a:ln w="69850">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p:txBody>
          <a:bodyPr/>
          <a:lstStyle/>
          <a:p>
            <a:r>
              <a:rPr lang="en-US" dirty="0" smtClean="0"/>
              <a:t>What NOT to teach…</a:t>
            </a:r>
            <a:endParaRPr lang="en-US" dirty="0"/>
          </a:p>
        </p:txBody>
      </p:sp>
      <p:sp>
        <p:nvSpPr>
          <p:cNvPr id="4" name="Content Placeholder 3"/>
          <p:cNvSpPr>
            <a:spLocks noGrp="1"/>
          </p:cNvSpPr>
          <p:nvPr>
            <p:ph idx="1"/>
          </p:nvPr>
        </p:nvSpPr>
        <p:spPr/>
        <p:txBody>
          <a:bodyPr/>
          <a:lstStyle/>
          <a:p>
            <a:r>
              <a:rPr lang="en-US" dirty="0" smtClean="0"/>
              <a:t>Math strategies that do not support</a:t>
            </a:r>
          </a:p>
          <a:p>
            <a:pPr>
              <a:buNone/>
            </a:pPr>
            <a:endParaRPr lang="en-US" dirty="0" smtClean="0"/>
          </a:p>
          <a:p>
            <a:pPr lvl="1"/>
            <a:r>
              <a:rPr lang="en-US" dirty="0" smtClean="0"/>
              <a:t>Future learning</a:t>
            </a:r>
          </a:p>
          <a:p>
            <a:pPr lvl="2"/>
            <a:r>
              <a:rPr lang="en-US" dirty="0" smtClean="0"/>
              <a:t>EX: “When subtracting, the larger number ALWAYS goes on top.”</a:t>
            </a:r>
          </a:p>
          <a:p>
            <a:pPr lvl="1"/>
            <a:endParaRPr lang="en-US" dirty="0" smtClean="0"/>
          </a:p>
          <a:p>
            <a:pPr lvl="1"/>
            <a:r>
              <a:rPr lang="en-US" dirty="0" smtClean="0"/>
              <a:t>Accurate conceptual understanding </a:t>
            </a:r>
          </a:p>
          <a:p>
            <a:pPr lvl="2"/>
            <a:r>
              <a:rPr lang="en-US" dirty="0" smtClean="0"/>
              <a:t>EX: “When subtracting, borrow a 1 from the tens place.”</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rmAutofit fontScale="90000"/>
          </a:bodyPr>
          <a:lstStyle/>
          <a:p>
            <a:r>
              <a:rPr lang="en-US" dirty="0" smtClean="0"/>
              <a:t>Treatment Integrity for</a:t>
            </a:r>
            <a:r>
              <a:rPr lang="en-US" dirty="0" smtClean="0"/>
              <a:t> </a:t>
            </a:r>
            <a:br>
              <a:rPr lang="en-US" dirty="0" smtClean="0"/>
            </a:br>
            <a:r>
              <a:rPr lang="en-US" dirty="0" smtClean="0"/>
              <a:t>Cover</a:t>
            </a:r>
            <a:r>
              <a:rPr lang="en-US" dirty="0" smtClean="0"/>
              <a:t>, Copy, &amp; Compare</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pPr>
              <a:buNone/>
            </a:pPr>
            <a:endParaRPr lang="en-US" dirty="0" smtClean="0"/>
          </a:p>
          <a:p>
            <a:pPr>
              <a:buNone/>
            </a:pPr>
            <a:r>
              <a:rPr lang="en-US" dirty="0" smtClean="0"/>
              <a:t>_____	Provided worksheet with problems and solutions on the lefts side of the page and the same problems without answers to the left of the page.</a:t>
            </a:r>
          </a:p>
          <a:p>
            <a:pPr>
              <a:buNone/>
            </a:pPr>
            <a:r>
              <a:rPr lang="en-US" dirty="0" smtClean="0"/>
              <a:t> </a:t>
            </a:r>
          </a:p>
          <a:p>
            <a:pPr>
              <a:buNone/>
            </a:pPr>
            <a:r>
              <a:rPr lang="en-US" dirty="0" smtClean="0"/>
              <a:t>_____	Provided checklist of the steps to complete.</a:t>
            </a:r>
          </a:p>
          <a:p>
            <a:pPr>
              <a:buNone/>
            </a:pPr>
            <a:r>
              <a:rPr lang="en-US" dirty="0" smtClean="0"/>
              <a:t> </a:t>
            </a:r>
            <a:endParaRPr lang="en-US" dirty="0" smtClean="0"/>
          </a:p>
          <a:p>
            <a:pPr>
              <a:buNone/>
            </a:pPr>
            <a:r>
              <a:rPr lang="en-US" dirty="0" smtClean="0"/>
              <a:t>_____</a:t>
            </a:r>
            <a:r>
              <a:rPr lang="en-US" dirty="0" smtClean="0"/>
              <a:t>	Watched each student to be sure they are doing steps correctly.</a:t>
            </a:r>
          </a:p>
          <a:p>
            <a:pPr>
              <a:buNone/>
            </a:pPr>
            <a:r>
              <a:rPr lang="en-US" dirty="0" smtClean="0"/>
              <a:t> </a:t>
            </a:r>
          </a:p>
          <a:p>
            <a:pPr>
              <a:buNone/>
            </a:pPr>
            <a:r>
              <a:rPr lang="en-US" dirty="0" smtClean="0"/>
              <a:t>_____	Provided error correction and praise as needed.</a:t>
            </a:r>
          </a:p>
          <a:p>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Student Directions for</a:t>
            </a:r>
            <a:br>
              <a:rPr lang="en-US" dirty="0" smtClean="0"/>
            </a:br>
            <a:r>
              <a:rPr lang="en-US" dirty="0" smtClean="0"/>
              <a:t>Cover, Copy, Compare</a:t>
            </a:r>
            <a:endParaRPr lang="en-US" dirty="0"/>
          </a:p>
        </p:txBody>
      </p:sp>
      <p:sp>
        <p:nvSpPr>
          <p:cNvPr id="3" name="Content Placeholder 2"/>
          <p:cNvSpPr>
            <a:spLocks noGrp="1"/>
          </p:cNvSpPr>
          <p:nvPr>
            <p:ph idx="1"/>
          </p:nvPr>
        </p:nvSpPr>
        <p:spPr/>
        <p:txBody>
          <a:bodyPr>
            <a:normAutofit fontScale="85000" lnSpcReduction="10000"/>
          </a:bodyPr>
          <a:lstStyle/>
          <a:p>
            <a:pPr>
              <a:buNone/>
            </a:pPr>
            <a:r>
              <a:rPr lang="en-US" dirty="0" smtClean="0"/>
              <a:t>_____	Look at the problem and</a:t>
            </a:r>
            <a:r>
              <a:rPr lang="en-US" dirty="0" smtClean="0"/>
              <a:t> the answer.</a:t>
            </a:r>
          </a:p>
          <a:p>
            <a:pPr>
              <a:buNone/>
            </a:pPr>
            <a:r>
              <a:rPr lang="en-US" dirty="0" smtClean="0"/>
              <a:t> </a:t>
            </a:r>
          </a:p>
          <a:p>
            <a:pPr>
              <a:buNone/>
            </a:pPr>
            <a:r>
              <a:rPr lang="en-US" dirty="0" smtClean="0"/>
              <a:t>_____</a:t>
            </a:r>
            <a:r>
              <a:rPr lang="en-US" dirty="0" smtClean="0"/>
              <a:t>	Cover the problem and answer.</a:t>
            </a:r>
          </a:p>
          <a:p>
            <a:pPr>
              <a:buNone/>
            </a:pPr>
            <a:r>
              <a:rPr lang="en-US" dirty="0" smtClean="0"/>
              <a:t> </a:t>
            </a:r>
          </a:p>
          <a:p>
            <a:pPr>
              <a:buNone/>
            </a:pPr>
            <a:r>
              <a:rPr lang="en-US" dirty="0" smtClean="0"/>
              <a:t>_____	Write the answer.</a:t>
            </a:r>
          </a:p>
          <a:p>
            <a:pPr>
              <a:buNone/>
            </a:pPr>
            <a:r>
              <a:rPr lang="en-US" dirty="0" smtClean="0"/>
              <a:t> </a:t>
            </a:r>
          </a:p>
          <a:p>
            <a:pPr>
              <a:buNone/>
            </a:pPr>
            <a:r>
              <a:rPr lang="en-US" dirty="0" smtClean="0"/>
              <a:t>_____	Uncover the problem and check if you wrote the answer correctly.</a:t>
            </a:r>
          </a:p>
          <a:p>
            <a:pPr>
              <a:buNone/>
            </a:pPr>
            <a:r>
              <a:rPr lang="en-US" dirty="0" smtClean="0"/>
              <a:t> </a:t>
            </a:r>
          </a:p>
          <a:p>
            <a:pPr>
              <a:buNone/>
            </a:pPr>
            <a:r>
              <a:rPr lang="en-US" dirty="0" smtClean="0"/>
              <a:t>_____	If your answer is not the same, try again until it is.</a:t>
            </a:r>
          </a:p>
          <a:p>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Cover, Copy, Compare</a:t>
            </a:r>
            <a:endParaRPr lang="en-US" dirty="0"/>
          </a:p>
        </p:txBody>
      </p:sp>
      <p:sp>
        <p:nvSpPr>
          <p:cNvPr id="3" name="Content Placeholder 2"/>
          <p:cNvSpPr>
            <a:spLocks noGrp="1"/>
          </p:cNvSpPr>
          <p:nvPr>
            <p:ph idx="1"/>
          </p:nvPr>
        </p:nvSpPr>
        <p:spPr/>
        <p:txBody>
          <a:bodyPr/>
          <a:lstStyle/>
          <a:p>
            <a:pPr>
              <a:buNone/>
            </a:pPr>
            <a:r>
              <a:rPr lang="en-US" dirty="0" smtClean="0"/>
              <a:t>Skill Probe Generator:</a:t>
            </a:r>
          </a:p>
          <a:p>
            <a:pPr>
              <a:buNone/>
            </a:pPr>
            <a:r>
              <a:rPr lang="en-US" dirty="0" smtClean="0"/>
              <a:t>	</a:t>
            </a:r>
            <a:r>
              <a:rPr lang="en-US" dirty="0" smtClean="0">
                <a:hlinkClick r:id="rId2"/>
              </a:rPr>
              <a:t>http</a:t>
            </a:r>
            <a:r>
              <a:rPr lang="en-US" dirty="0" smtClean="0">
                <a:hlinkClick r:id="rId2"/>
              </a:rPr>
              <a:t>://www.lefthandlogic.com/mathprobe_old/</a:t>
            </a:r>
            <a:r>
              <a:rPr lang="en-US" dirty="0" smtClean="0">
                <a:hlinkClick r:id="rId2"/>
              </a:rPr>
              <a:t>allmult.php</a:t>
            </a:r>
            <a:endParaRPr lang="en-US" dirty="0" smtClean="0"/>
          </a:p>
          <a:p>
            <a:pPr>
              <a:buNone/>
            </a:pP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318622"/>
          </a:xfrm>
        </p:spPr>
        <p:txBody>
          <a:bodyPr>
            <a:normAutofit/>
          </a:bodyPr>
          <a:lstStyle/>
          <a:p>
            <a:r>
              <a:rPr lang="en-US" dirty="0" smtClean="0"/>
              <a:t>Share with your partner any additional ideas you have for building </a:t>
            </a:r>
            <a:r>
              <a:rPr lang="en-US" dirty="0" smtClean="0">
                <a:solidFill>
                  <a:srgbClr val="3366FF"/>
                </a:solidFill>
              </a:rPr>
              <a:t>accuracy</a:t>
            </a:r>
            <a:r>
              <a:rPr lang="en-US" dirty="0" smtClean="0"/>
              <a:t> in a skill.</a:t>
            </a:r>
            <a:endParaRPr lang="en-US" dirty="0"/>
          </a:p>
        </p:txBody>
      </p:sp>
      <p:sp>
        <p:nvSpPr>
          <p:cNvPr id="3" name="Content Placeholder 2"/>
          <p:cNvSpPr>
            <a:spLocks noGrp="1"/>
          </p:cNvSpPr>
          <p:nvPr>
            <p:ph idx="1"/>
          </p:nvPr>
        </p:nvSpPr>
        <p:spPr>
          <a:xfrm>
            <a:off x="457200" y="2796026"/>
            <a:ext cx="8229600" cy="3330137"/>
          </a:xfrm>
        </p:spPr>
        <p:txBody>
          <a:bodyPr/>
          <a:lstStyle/>
          <a:p>
            <a:pPr>
              <a:buNone/>
            </a:pPr>
            <a:endParaRPr lang="en-US" dirty="0"/>
          </a:p>
        </p:txBody>
      </p:sp>
      <p:pic>
        <p:nvPicPr>
          <p:cNvPr id="4" name="Picture 4" descr="j0304299"/>
          <p:cNvPicPr>
            <a:picLocks noChangeAspect="1" noChangeArrowheads="1"/>
          </p:cNvPicPr>
          <p:nvPr/>
        </p:nvPicPr>
        <p:blipFill>
          <a:blip r:embed="rId2"/>
          <a:srcRect/>
          <a:stretch>
            <a:fillRect/>
          </a:stretch>
        </p:blipFill>
        <p:spPr bwMode="auto">
          <a:xfrm>
            <a:off x="1839331" y="3084166"/>
            <a:ext cx="5421162" cy="2575170"/>
          </a:xfrm>
          <a:prstGeom prst="rect">
            <a:avLst/>
          </a:prstGeom>
          <a:solidFill>
            <a:schemeClr val="accent1">
              <a:lumMod val="60000"/>
              <a:lumOff val="40000"/>
            </a:schemeClr>
          </a:solid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Math Inventory</a:t>
            </a:r>
            <a:br>
              <a:rPr lang="en-US" dirty="0" smtClean="0"/>
            </a:br>
            <a:r>
              <a:rPr lang="en-US" i="1" dirty="0" smtClean="0">
                <a:solidFill>
                  <a:schemeClr val="accent3"/>
                </a:solidFill>
              </a:rPr>
              <a:t>What are our beliefs about Math?</a:t>
            </a:r>
            <a:endParaRPr lang="en-US" i="1" dirty="0">
              <a:solidFill>
                <a:schemeClr val="accent3"/>
              </a:solidFill>
            </a:endParaRPr>
          </a:p>
        </p:txBody>
      </p:sp>
      <p:sp>
        <p:nvSpPr>
          <p:cNvPr id="3" name="Content Placeholder 2"/>
          <p:cNvSpPr>
            <a:spLocks noGrp="1"/>
          </p:cNvSpPr>
          <p:nvPr>
            <p:ph idx="1"/>
          </p:nvPr>
        </p:nvSpPr>
        <p:spPr/>
        <p:txBody>
          <a:bodyPr/>
          <a:lstStyle/>
          <a:p>
            <a:r>
              <a:rPr lang="en-US" dirty="0" smtClean="0"/>
              <a:t>Results from Survey Monkey:</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8" name="Rectangle 6"/>
          <p:cNvSpPr>
            <a:spLocks noGrp="1" noChangeArrowheads="1"/>
          </p:cNvSpPr>
          <p:nvPr>
            <p:ph type="title"/>
          </p:nvPr>
        </p:nvSpPr>
        <p:spPr>
          <a:xfrm>
            <a:off x="553641" y="178594"/>
            <a:ext cx="8036719" cy="1026914"/>
          </a:xfrm>
        </p:spPr>
        <p:txBody>
          <a:bodyPr/>
          <a:lstStyle/>
          <a:p>
            <a:pPr eaLnBrk="1" hangingPunct="1">
              <a:defRPr/>
            </a:pPr>
            <a:r>
              <a:rPr lang="en-US" sz="4500" dirty="0"/>
              <a:t>Instructional</a:t>
            </a:r>
            <a:r>
              <a:rPr lang="en-US" sz="4500" dirty="0" smtClean="0"/>
              <a:t> Focus </a:t>
            </a:r>
            <a:r>
              <a:rPr lang="en-US" sz="4500" dirty="0"/>
              <a:t>Continuum</a:t>
            </a:r>
          </a:p>
        </p:txBody>
      </p:sp>
      <p:pic>
        <p:nvPicPr>
          <p:cNvPr id="7" name="Picture 6" descr="Screen shot 2010-05-19 at 7.21.02 PM.png"/>
          <p:cNvPicPr>
            <a:picLocks noChangeAspect="1"/>
          </p:cNvPicPr>
          <p:nvPr/>
        </p:nvPicPr>
        <p:blipFill>
          <a:blip r:embed="rId2"/>
          <a:stretch>
            <a:fillRect/>
          </a:stretch>
        </p:blipFill>
        <p:spPr>
          <a:xfrm>
            <a:off x="1031974" y="1205508"/>
            <a:ext cx="7204777" cy="5495409"/>
          </a:xfrm>
          <a:prstGeom prst="rect">
            <a:avLst/>
          </a:prstGeom>
        </p:spPr>
      </p:pic>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13458" y="274638"/>
            <a:ext cx="8719752" cy="1589352"/>
          </a:xfrm>
        </p:spPr>
        <p:txBody>
          <a:bodyPr>
            <a:normAutofit/>
          </a:bodyPr>
          <a:lstStyle/>
          <a:p>
            <a:pPr>
              <a:defRPr/>
            </a:pPr>
            <a:r>
              <a:rPr lang="en-US" sz="4000" dirty="0" smtClean="0"/>
              <a:t>Instructional Strategies for </a:t>
            </a:r>
            <a:r>
              <a:rPr lang="en-US" sz="4000" dirty="0" smtClean="0"/>
              <a:t>Building Skill  </a:t>
            </a:r>
            <a:r>
              <a:rPr lang="en-US" sz="5333" dirty="0" smtClean="0">
                <a:solidFill>
                  <a:schemeClr val="accent5">
                    <a:lumMod val="75000"/>
                  </a:schemeClr>
                </a:solidFill>
              </a:rPr>
              <a:t>Fluency</a:t>
            </a:r>
            <a:endParaRPr lang="en-US" sz="5333" dirty="0">
              <a:solidFill>
                <a:schemeClr val="accent5">
                  <a:lumMod val="75000"/>
                </a:schemeClr>
              </a:solidFill>
            </a:endParaRPr>
          </a:p>
        </p:txBody>
      </p:sp>
      <p:sp>
        <p:nvSpPr>
          <p:cNvPr id="3" name="Content Placeholder 2"/>
          <p:cNvSpPr>
            <a:spLocks noGrp="1"/>
          </p:cNvSpPr>
          <p:nvPr>
            <p:ph idx="1"/>
          </p:nvPr>
        </p:nvSpPr>
        <p:spPr/>
        <p:txBody>
          <a:bodyPr/>
          <a:lstStyle/>
          <a:p>
            <a:pPr>
              <a:buNone/>
              <a:defRPr/>
            </a:pPr>
            <a:endParaRPr lang="en-US" sz="3400" dirty="0" smtClean="0"/>
          </a:p>
          <a:p>
            <a:pPr>
              <a:defRPr/>
            </a:pPr>
            <a:r>
              <a:rPr lang="en-US" sz="3400" dirty="0" smtClean="0"/>
              <a:t>Multiple exposures to skill or concept</a:t>
            </a:r>
          </a:p>
          <a:p>
            <a:pPr>
              <a:defRPr/>
            </a:pPr>
            <a:r>
              <a:rPr lang="en-US" sz="3400" dirty="0" smtClean="0"/>
              <a:t>Goal setting for increased </a:t>
            </a:r>
            <a:r>
              <a:rPr lang="en-US" sz="3400" dirty="0" smtClean="0"/>
              <a:t>automaticity</a:t>
            </a:r>
          </a:p>
          <a:p>
            <a:pPr>
              <a:defRPr/>
            </a:pPr>
            <a:r>
              <a:rPr lang="en-US" sz="3400" dirty="0" smtClean="0"/>
              <a:t>Computer games</a:t>
            </a:r>
          </a:p>
          <a:p>
            <a:pPr>
              <a:defRPr/>
            </a:pPr>
            <a:r>
              <a:rPr lang="en-US" sz="3400" dirty="0" smtClean="0"/>
              <a:t>Peer games</a:t>
            </a:r>
          </a:p>
        </p:txBody>
      </p:sp>
      <p:pic>
        <p:nvPicPr>
          <p:cNvPr id="4" name="Picture 3"/>
          <p:cNvPicPr>
            <a:picLocks noChangeAspect="1"/>
          </p:cNvPicPr>
          <p:nvPr/>
        </p:nvPicPr>
        <p:blipFill>
          <a:blip r:embed="rId2"/>
          <a:stretch>
            <a:fillRect/>
          </a:stretch>
        </p:blipFill>
        <p:spPr>
          <a:xfrm>
            <a:off x="6448923" y="3967163"/>
            <a:ext cx="1854200" cy="2159000"/>
          </a:xfrm>
          <a:prstGeom prst="rect">
            <a:avLst/>
          </a:prstGeom>
        </p:spPr>
      </p:pic>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Computer Resources for Math Skill Fluency</a:t>
            </a:r>
            <a:endParaRPr lang="en-US" dirty="0"/>
          </a:p>
        </p:txBody>
      </p:sp>
      <p:sp>
        <p:nvSpPr>
          <p:cNvPr id="3" name="Content Placeholder 2"/>
          <p:cNvSpPr>
            <a:spLocks noGrp="1"/>
          </p:cNvSpPr>
          <p:nvPr>
            <p:ph idx="1"/>
          </p:nvPr>
        </p:nvSpPr>
        <p:spPr>
          <a:xfrm>
            <a:off x="202785" y="1664809"/>
            <a:ext cx="8762444" cy="4941067"/>
          </a:xfrm>
        </p:spPr>
        <p:txBody>
          <a:bodyPr>
            <a:normAutofit fontScale="92500" lnSpcReduction="10000"/>
          </a:bodyPr>
          <a:lstStyle/>
          <a:p>
            <a:pPr>
              <a:defRPr/>
            </a:pPr>
            <a:r>
              <a:rPr lang="en-US" dirty="0" smtClean="0">
                <a:hlinkClick r:id="rId2"/>
              </a:rPr>
              <a:t>http://www.internet4classrooms.com/</a:t>
            </a:r>
            <a:r>
              <a:rPr lang="en-US" dirty="0" smtClean="0">
                <a:hlinkClick r:id="rId2"/>
              </a:rPr>
              <a:t>grade_level_help.htm</a:t>
            </a:r>
            <a:endParaRPr lang="en-US" dirty="0" smtClean="0"/>
          </a:p>
          <a:p>
            <a:pPr>
              <a:buNone/>
              <a:defRPr/>
            </a:pPr>
            <a:endParaRPr lang="en-US" dirty="0" smtClean="0"/>
          </a:p>
          <a:p>
            <a:pPr>
              <a:defRPr/>
            </a:pPr>
            <a:r>
              <a:rPr lang="en-US" dirty="0" smtClean="0">
                <a:hlinkClick r:id="rId3"/>
              </a:rPr>
              <a:t>http://</a:t>
            </a:r>
            <a:r>
              <a:rPr lang="en-US" dirty="0" smtClean="0">
                <a:hlinkClick r:id="rId3"/>
              </a:rPr>
              <a:t>nlvm.usu.edu/en/nav/</a:t>
            </a:r>
            <a:r>
              <a:rPr lang="en-US" dirty="0" smtClean="0">
                <a:hlinkClick r:id="rId3"/>
              </a:rPr>
              <a:t>index.html</a:t>
            </a:r>
            <a:endParaRPr lang="en-US" dirty="0" smtClean="0"/>
          </a:p>
          <a:p>
            <a:pPr>
              <a:buNone/>
              <a:defRPr/>
            </a:pPr>
            <a:endParaRPr lang="en-US" dirty="0" smtClean="0"/>
          </a:p>
          <a:p>
            <a:pPr>
              <a:defRPr/>
            </a:pPr>
            <a:r>
              <a:rPr lang="en-US" dirty="0" smtClean="0">
                <a:hlinkClick r:id="rId4"/>
              </a:rPr>
              <a:t>http</a:t>
            </a:r>
            <a:r>
              <a:rPr lang="en-US" dirty="0" smtClean="0">
                <a:hlinkClick r:id="rId4"/>
              </a:rPr>
              <a:t>://www.gamequarium.org/dir/Gamequarium/Math</a:t>
            </a:r>
            <a:r>
              <a:rPr lang="en-US" dirty="0" smtClean="0">
                <a:hlinkClick r:id="rId4"/>
              </a:rPr>
              <a:t>/</a:t>
            </a:r>
            <a:endParaRPr lang="en-US" dirty="0" smtClean="0"/>
          </a:p>
          <a:p>
            <a:pPr>
              <a:buNone/>
              <a:defRPr/>
            </a:pPr>
            <a:endParaRPr lang="en-US" dirty="0" smtClean="0"/>
          </a:p>
          <a:p>
            <a:pPr>
              <a:defRPr/>
            </a:pPr>
            <a:r>
              <a:rPr lang="en-US" dirty="0" smtClean="0">
                <a:hlinkClick r:id="rId5"/>
              </a:rPr>
              <a:t>http://cte.jhu.edu/techacademy/web/2000/heal/mathsites.htm</a:t>
            </a:r>
            <a:endParaRPr lang="en-US" dirty="0" smtClean="0"/>
          </a:p>
          <a:p>
            <a:pPr>
              <a:buFontTx/>
              <a:buNone/>
              <a:defRPr/>
            </a:pPr>
            <a:endParaRPr lang="en-US" dirty="0"/>
          </a:p>
        </p:txBody>
      </p:sp>
    </p:spTree>
  </p:cSld>
  <p:clrMapOvr>
    <a:masterClrMapping/>
  </p:clrMapOvr>
  <p:transition/>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Peer Math Games</a:t>
            </a:r>
            <a:endParaRPr lang="en-US" dirty="0"/>
          </a:p>
        </p:txBody>
      </p:sp>
      <p:sp>
        <p:nvSpPr>
          <p:cNvPr id="3" name="Content Placeholder 2"/>
          <p:cNvSpPr>
            <a:spLocks noGrp="1"/>
          </p:cNvSpPr>
          <p:nvPr>
            <p:ph idx="1"/>
          </p:nvPr>
        </p:nvSpPr>
        <p:spPr/>
        <p:txBody>
          <a:bodyPr/>
          <a:lstStyle/>
          <a:p>
            <a:pPr>
              <a:defRPr/>
            </a:pPr>
            <a:r>
              <a:rPr lang="en-US" sz="3100" dirty="0" smtClean="0">
                <a:solidFill>
                  <a:srgbClr val="008000"/>
                </a:solidFill>
              </a:rPr>
              <a:t>Math Fact WAR </a:t>
            </a:r>
            <a:r>
              <a:rPr lang="en-US" sz="3100" dirty="0" err="1" smtClean="0"/>
              <a:t>w</a:t>
            </a:r>
            <a:r>
              <a:rPr lang="en-US" sz="3100" dirty="0" smtClean="0"/>
              <a:t>/Flash cards</a:t>
            </a:r>
          </a:p>
          <a:p>
            <a:pPr>
              <a:defRPr/>
            </a:pPr>
            <a:r>
              <a:rPr lang="en-US" sz="3100" dirty="0" smtClean="0">
                <a:solidFill>
                  <a:srgbClr val="008000"/>
                </a:solidFill>
              </a:rPr>
              <a:t>Dot Game </a:t>
            </a:r>
            <a:r>
              <a:rPr lang="en-US" sz="3100" dirty="0" err="1" smtClean="0"/>
              <a:t>w</a:t>
            </a:r>
            <a:r>
              <a:rPr lang="en-US" sz="3100" dirty="0" smtClean="0"/>
              <a:t>/Flash cards or Dice</a:t>
            </a:r>
            <a:endParaRPr lang="en-US" sz="3100" dirty="0" smtClean="0"/>
          </a:p>
          <a:p>
            <a:pPr>
              <a:defRPr/>
            </a:pPr>
            <a:r>
              <a:rPr lang="en-US" sz="3100" dirty="0" smtClean="0">
                <a:solidFill>
                  <a:srgbClr val="008000"/>
                </a:solidFill>
              </a:rPr>
              <a:t>Math </a:t>
            </a:r>
            <a:r>
              <a:rPr lang="en-US" sz="3100" dirty="0" smtClean="0">
                <a:solidFill>
                  <a:srgbClr val="008000"/>
                </a:solidFill>
              </a:rPr>
              <a:t>F</a:t>
            </a:r>
            <a:r>
              <a:rPr lang="en-US" sz="3100" dirty="0" smtClean="0">
                <a:solidFill>
                  <a:srgbClr val="008000"/>
                </a:solidFill>
              </a:rPr>
              <a:t>act Bingo</a:t>
            </a:r>
            <a:endParaRPr lang="en-US" sz="3100" dirty="0">
              <a:solidFill>
                <a:srgbClr val="008000"/>
              </a:solidFill>
            </a:endParaRPr>
          </a:p>
        </p:txBody>
      </p:sp>
      <p:pic>
        <p:nvPicPr>
          <p:cNvPr id="4" name="Picture 3" descr="Screen shot 2010-07-25 at 11.10.22 AM.png"/>
          <p:cNvPicPr>
            <a:picLocks noChangeAspect="1"/>
          </p:cNvPicPr>
          <p:nvPr/>
        </p:nvPicPr>
        <p:blipFill>
          <a:blip r:embed="rId2"/>
          <a:stretch>
            <a:fillRect/>
          </a:stretch>
        </p:blipFill>
        <p:spPr>
          <a:xfrm>
            <a:off x="349250" y="4292599"/>
            <a:ext cx="2971800" cy="2133600"/>
          </a:xfrm>
          <a:prstGeom prst="rect">
            <a:avLst/>
          </a:prstGeom>
        </p:spPr>
      </p:pic>
      <p:pic>
        <p:nvPicPr>
          <p:cNvPr id="5" name="Picture 4" descr="Screen shot 2010-07-25 at 11.10.54 AM.png"/>
          <p:cNvPicPr>
            <a:picLocks noChangeAspect="1"/>
          </p:cNvPicPr>
          <p:nvPr/>
        </p:nvPicPr>
        <p:blipFill>
          <a:blip r:embed="rId3"/>
          <a:stretch>
            <a:fillRect/>
          </a:stretch>
        </p:blipFill>
        <p:spPr>
          <a:xfrm>
            <a:off x="5847425" y="4292599"/>
            <a:ext cx="1202411" cy="2133600"/>
          </a:xfrm>
          <a:prstGeom prst="rect">
            <a:avLst/>
          </a:prstGeom>
        </p:spPr>
      </p:pic>
      <p:pic>
        <p:nvPicPr>
          <p:cNvPr id="6" name="Picture 5" descr="Screen shot 2010-07-25 at 11.11.47 AM.png"/>
          <p:cNvPicPr>
            <a:picLocks noChangeAspect="1"/>
          </p:cNvPicPr>
          <p:nvPr/>
        </p:nvPicPr>
        <p:blipFill>
          <a:blip r:embed="rId4"/>
          <a:stretch>
            <a:fillRect/>
          </a:stretch>
        </p:blipFill>
        <p:spPr>
          <a:xfrm>
            <a:off x="7049836" y="1417638"/>
            <a:ext cx="1636964" cy="2362201"/>
          </a:xfrm>
          <a:prstGeom prst="rect">
            <a:avLst/>
          </a:prstGeom>
        </p:spPr>
      </p:pic>
      <p:pic>
        <p:nvPicPr>
          <p:cNvPr id="7" name="Picture 6" descr="Screen shot 2010-07-25 at 11.14.25 AM.png"/>
          <p:cNvPicPr>
            <a:picLocks noChangeAspect="1"/>
          </p:cNvPicPr>
          <p:nvPr/>
        </p:nvPicPr>
        <p:blipFill>
          <a:blip r:embed="rId5"/>
          <a:stretch>
            <a:fillRect/>
          </a:stretch>
        </p:blipFill>
        <p:spPr>
          <a:xfrm>
            <a:off x="7270750" y="5025819"/>
            <a:ext cx="1416050" cy="1358900"/>
          </a:xfrm>
          <a:prstGeom prst="rect">
            <a:avLst/>
          </a:prstGeom>
        </p:spPr>
      </p:pic>
      <p:pic>
        <p:nvPicPr>
          <p:cNvPr id="8" name="Picture 7" descr="Screen shot 2010-07-25 at 11.18.06 AM.png"/>
          <p:cNvPicPr>
            <a:picLocks noChangeAspect="1"/>
          </p:cNvPicPr>
          <p:nvPr/>
        </p:nvPicPr>
        <p:blipFill>
          <a:blip r:embed="rId6"/>
          <a:stretch>
            <a:fillRect/>
          </a:stretch>
        </p:blipFill>
        <p:spPr>
          <a:xfrm>
            <a:off x="3623810" y="4511720"/>
            <a:ext cx="2199139" cy="1914479"/>
          </a:xfrm>
          <a:prstGeom prst="rect">
            <a:avLst/>
          </a:prstGeom>
        </p:spPr>
      </p:pic>
    </p:spTree>
  </p:cSld>
  <p:clrMapOvr>
    <a:masterClrMapping/>
  </p:clrMapOvr>
  <p:transition/>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318622"/>
          </a:xfrm>
        </p:spPr>
        <p:txBody>
          <a:bodyPr>
            <a:normAutofit/>
          </a:bodyPr>
          <a:lstStyle/>
          <a:p>
            <a:r>
              <a:rPr lang="en-US" dirty="0" smtClean="0"/>
              <a:t>Share with your partner any additional ideas you have for building </a:t>
            </a:r>
            <a:r>
              <a:rPr lang="en-US" dirty="0" smtClean="0">
                <a:solidFill>
                  <a:srgbClr val="648C61"/>
                </a:solidFill>
              </a:rPr>
              <a:t>f</a:t>
            </a:r>
            <a:r>
              <a:rPr lang="en-US" dirty="0" smtClean="0">
                <a:solidFill>
                  <a:schemeClr val="accent5">
                    <a:lumMod val="75000"/>
                  </a:schemeClr>
                </a:solidFill>
              </a:rPr>
              <a:t>luency</a:t>
            </a:r>
            <a:r>
              <a:rPr lang="en-US" dirty="0" smtClean="0"/>
              <a:t> in a skill.</a:t>
            </a:r>
            <a:endParaRPr lang="en-US" dirty="0"/>
          </a:p>
        </p:txBody>
      </p:sp>
      <p:sp>
        <p:nvSpPr>
          <p:cNvPr id="3" name="Content Placeholder 2"/>
          <p:cNvSpPr>
            <a:spLocks noGrp="1"/>
          </p:cNvSpPr>
          <p:nvPr>
            <p:ph idx="1"/>
          </p:nvPr>
        </p:nvSpPr>
        <p:spPr>
          <a:xfrm>
            <a:off x="457200" y="2593260"/>
            <a:ext cx="8229600" cy="3532903"/>
          </a:xfrm>
        </p:spPr>
        <p:txBody>
          <a:bodyPr/>
          <a:lstStyle/>
          <a:p>
            <a:pPr>
              <a:buNone/>
            </a:pPr>
            <a:endParaRPr lang="en-US" dirty="0"/>
          </a:p>
        </p:txBody>
      </p:sp>
      <p:pic>
        <p:nvPicPr>
          <p:cNvPr id="4" name="Picture 4" descr="j0304299"/>
          <p:cNvPicPr>
            <a:picLocks noChangeAspect="1" noChangeArrowheads="1"/>
          </p:cNvPicPr>
          <p:nvPr/>
        </p:nvPicPr>
        <p:blipFill>
          <a:blip r:embed="rId2"/>
          <a:srcRect/>
          <a:stretch>
            <a:fillRect/>
          </a:stretch>
        </p:blipFill>
        <p:spPr bwMode="auto">
          <a:xfrm>
            <a:off x="1839331" y="3062823"/>
            <a:ext cx="5421162" cy="2575170"/>
          </a:xfrm>
          <a:prstGeom prst="rect">
            <a:avLst/>
          </a:prstGeom>
          <a:solidFill>
            <a:schemeClr val="accent1">
              <a:lumMod val="60000"/>
              <a:lumOff val="40000"/>
            </a:schemeClr>
          </a:solid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8" name="Rectangle 6"/>
          <p:cNvSpPr>
            <a:spLocks noGrp="1" noChangeArrowheads="1"/>
          </p:cNvSpPr>
          <p:nvPr>
            <p:ph type="title"/>
          </p:nvPr>
        </p:nvSpPr>
        <p:spPr>
          <a:xfrm>
            <a:off x="553641" y="178594"/>
            <a:ext cx="8036719" cy="1026914"/>
          </a:xfrm>
        </p:spPr>
        <p:txBody>
          <a:bodyPr/>
          <a:lstStyle/>
          <a:p>
            <a:pPr eaLnBrk="1" hangingPunct="1">
              <a:defRPr/>
            </a:pPr>
            <a:r>
              <a:rPr lang="en-US" sz="4500" dirty="0"/>
              <a:t>Instructional</a:t>
            </a:r>
            <a:r>
              <a:rPr lang="en-US" sz="4500" dirty="0" smtClean="0"/>
              <a:t> Focus </a:t>
            </a:r>
            <a:r>
              <a:rPr lang="en-US" sz="4500" dirty="0"/>
              <a:t>Continuum</a:t>
            </a:r>
          </a:p>
        </p:txBody>
      </p:sp>
      <p:pic>
        <p:nvPicPr>
          <p:cNvPr id="7" name="Picture 6" descr="Screen shot 2010-05-19 at 7.21.02 PM.png"/>
          <p:cNvPicPr>
            <a:picLocks noChangeAspect="1"/>
          </p:cNvPicPr>
          <p:nvPr/>
        </p:nvPicPr>
        <p:blipFill>
          <a:blip r:embed="rId2"/>
          <a:stretch>
            <a:fillRect/>
          </a:stretch>
        </p:blipFill>
        <p:spPr>
          <a:xfrm>
            <a:off x="1031974" y="1205508"/>
            <a:ext cx="7204777" cy="5495409"/>
          </a:xfrm>
          <a:prstGeom prst="rect">
            <a:avLst/>
          </a:prstGeom>
        </p:spPr>
      </p:pic>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0765" y="274638"/>
            <a:ext cx="8794463" cy="1325562"/>
          </a:xfrm>
        </p:spPr>
        <p:txBody>
          <a:bodyPr>
            <a:normAutofit fontScale="90000"/>
          </a:bodyPr>
          <a:lstStyle/>
          <a:p>
            <a:r>
              <a:rPr lang="en-US" dirty="0" smtClean="0"/>
              <a:t>Instructional Strategies for Building </a:t>
            </a:r>
            <a:r>
              <a:rPr lang="en-US" dirty="0" smtClean="0"/>
              <a:t>Skill</a:t>
            </a:r>
            <a:br>
              <a:rPr lang="en-US" dirty="0" smtClean="0"/>
            </a:br>
            <a:r>
              <a:rPr lang="en-US" sz="5333" dirty="0" smtClean="0">
                <a:solidFill>
                  <a:srgbClr val="A07DFF"/>
                </a:solidFill>
              </a:rPr>
              <a:t>Application </a:t>
            </a:r>
            <a:endParaRPr lang="en-US" sz="5333" dirty="0">
              <a:solidFill>
                <a:srgbClr val="A07DFF"/>
              </a:solidFill>
            </a:endParaRPr>
          </a:p>
        </p:txBody>
      </p:sp>
      <p:sp>
        <p:nvSpPr>
          <p:cNvPr id="3" name="Content Placeholder 2"/>
          <p:cNvSpPr>
            <a:spLocks noGrp="1"/>
          </p:cNvSpPr>
          <p:nvPr>
            <p:ph idx="1"/>
          </p:nvPr>
        </p:nvSpPr>
        <p:spPr>
          <a:xfrm>
            <a:off x="457200" y="1920934"/>
            <a:ext cx="8229600" cy="4205229"/>
          </a:xfrm>
        </p:spPr>
        <p:txBody>
          <a:bodyPr/>
          <a:lstStyle/>
          <a:p>
            <a:r>
              <a:rPr lang="en-US" dirty="0" smtClean="0"/>
              <a:t>Word Problem</a:t>
            </a:r>
            <a:r>
              <a:rPr lang="en-US" dirty="0" smtClean="0"/>
              <a:t> </a:t>
            </a:r>
            <a:r>
              <a:rPr lang="en-US" dirty="0" smtClean="0"/>
              <a:t>Solving</a:t>
            </a:r>
          </a:p>
          <a:p>
            <a:r>
              <a:rPr lang="en-US" dirty="0" smtClean="0"/>
              <a:t>Use questioning strategies that </a:t>
            </a:r>
            <a:br>
              <a:rPr lang="en-US" dirty="0" smtClean="0"/>
            </a:br>
            <a:r>
              <a:rPr lang="en-US" dirty="0" smtClean="0"/>
              <a:t>require learners to go </a:t>
            </a:r>
            <a:r>
              <a:rPr lang="en-US" dirty="0" smtClean="0"/>
              <a:t>deeper</a:t>
            </a:r>
          </a:p>
          <a:p>
            <a:r>
              <a:rPr lang="en-US" dirty="0" smtClean="0"/>
              <a:t>Peer tutoring</a:t>
            </a:r>
            <a:endParaRPr lang="en-US" dirty="0"/>
          </a:p>
        </p:txBody>
      </p:sp>
      <p:pic>
        <p:nvPicPr>
          <p:cNvPr id="6" name="Picture 4" descr="MCj00890000000[1]"/>
          <p:cNvPicPr>
            <a:picLocks noChangeAspect="1" noChangeArrowheads="1"/>
          </p:cNvPicPr>
          <p:nvPr/>
        </p:nvPicPr>
        <p:blipFill>
          <a:blip r:embed="rId2"/>
          <a:srcRect/>
          <a:stretch>
            <a:fillRect/>
          </a:stretch>
        </p:blipFill>
        <p:spPr bwMode="auto">
          <a:xfrm>
            <a:off x="6019800" y="4281444"/>
            <a:ext cx="2514600" cy="1657350"/>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318622"/>
          </a:xfrm>
        </p:spPr>
        <p:txBody>
          <a:bodyPr>
            <a:normAutofit/>
          </a:bodyPr>
          <a:lstStyle/>
          <a:p>
            <a:r>
              <a:rPr lang="en-US" dirty="0" smtClean="0"/>
              <a:t>Share with your partner any additional ideas you have for building </a:t>
            </a:r>
            <a:r>
              <a:rPr lang="en-US" dirty="0" smtClean="0">
                <a:solidFill>
                  <a:srgbClr val="A07DFF"/>
                </a:solidFill>
              </a:rPr>
              <a:t>application</a:t>
            </a:r>
            <a:r>
              <a:rPr lang="en-US" dirty="0" smtClean="0"/>
              <a:t> in a skill.</a:t>
            </a:r>
            <a:endParaRPr lang="en-US" dirty="0"/>
          </a:p>
        </p:txBody>
      </p:sp>
      <p:sp>
        <p:nvSpPr>
          <p:cNvPr id="3" name="Content Placeholder 2"/>
          <p:cNvSpPr>
            <a:spLocks noGrp="1"/>
          </p:cNvSpPr>
          <p:nvPr>
            <p:ph idx="1"/>
          </p:nvPr>
        </p:nvSpPr>
        <p:spPr>
          <a:xfrm>
            <a:off x="457200" y="2593260"/>
            <a:ext cx="8229600" cy="3532903"/>
          </a:xfrm>
        </p:spPr>
        <p:txBody>
          <a:bodyPr/>
          <a:lstStyle/>
          <a:p>
            <a:pPr>
              <a:buNone/>
            </a:pPr>
            <a:endParaRPr lang="en-US" dirty="0"/>
          </a:p>
        </p:txBody>
      </p:sp>
      <p:pic>
        <p:nvPicPr>
          <p:cNvPr id="4" name="Picture 4" descr="j0304299"/>
          <p:cNvPicPr>
            <a:picLocks noChangeAspect="1" noChangeArrowheads="1"/>
          </p:cNvPicPr>
          <p:nvPr/>
        </p:nvPicPr>
        <p:blipFill>
          <a:blip r:embed="rId2"/>
          <a:srcRect/>
          <a:stretch>
            <a:fillRect/>
          </a:stretch>
        </p:blipFill>
        <p:spPr bwMode="auto">
          <a:xfrm>
            <a:off x="1839331" y="3062823"/>
            <a:ext cx="5421162" cy="2575170"/>
          </a:xfrm>
          <a:prstGeom prst="rect">
            <a:avLst/>
          </a:prstGeom>
          <a:solidFill>
            <a:schemeClr val="accent1">
              <a:lumMod val="60000"/>
              <a:lumOff val="40000"/>
            </a:schemeClr>
          </a:solid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0"/>
            <a:ext cx="8229600" cy="1152560"/>
          </a:xfrm>
        </p:spPr>
        <p:txBody>
          <a:bodyPr/>
          <a:lstStyle/>
          <a:p>
            <a:r>
              <a:rPr lang="en-US" dirty="0"/>
              <a:t>What to do</a:t>
            </a:r>
            <a:r>
              <a:rPr lang="en-US" dirty="0" smtClean="0"/>
              <a:t>?</a:t>
            </a:r>
            <a:endParaRPr lang="en-US" dirty="0"/>
          </a:p>
        </p:txBody>
      </p:sp>
      <p:sp>
        <p:nvSpPr>
          <p:cNvPr id="28675" name="Rectangle 3"/>
          <p:cNvSpPr>
            <a:spLocks noGrp="1" noChangeArrowheads="1"/>
          </p:cNvSpPr>
          <p:nvPr>
            <p:ph idx="1"/>
          </p:nvPr>
        </p:nvSpPr>
        <p:spPr>
          <a:xfrm>
            <a:off x="192112" y="1152561"/>
            <a:ext cx="8741098" cy="4898380"/>
          </a:xfrm>
        </p:spPr>
        <p:txBody>
          <a:bodyPr>
            <a:normAutofit fontScale="55000" lnSpcReduction="20000"/>
          </a:bodyPr>
          <a:lstStyle/>
          <a:p>
            <a:pPr>
              <a:lnSpc>
                <a:spcPct val="90000"/>
              </a:lnSpc>
              <a:spcAft>
                <a:spcPts val="600"/>
              </a:spcAft>
            </a:pPr>
            <a:r>
              <a:rPr lang="en-US" sz="3273" dirty="0" smtClean="0"/>
              <a:t>Implement </a:t>
            </a:r>
            <a:r>
              <a:rPr lang="en-US" sz="3273" dirty="0" smtClean="0"/>
              <a:t>an effective core curriculum </a:t>
            </a:r>
            <a:r>
              <a:rPr lang="en-US" sz="3273" dirty="0" smtClean="0"/>
              <a:t>based </a:t>
            </a:r>
            <a:r>
              <a:rPr lang="en-US" sz="3273" dirty="0"/>
              <a:t>on </a:t>
            </a:r>
          </a:p>
          <a:p>
            <a:pPr lvl="1">
              <a:lnSpc>
                <a:spcPct val="90000"/>
              </a:lnSpc>
              <a:spcAft>
                <a:spcPts val="600"/>
              </a:spcAft>
            </a:pPr>
            <a:r>
              <a:rPr lang="en-US" sz="2080" dirty="0"/>
              <a:t>Critical mathematics content</a:t>
            </a:r>
            <a:r>
              <a:rPr lang="en-US" sz="2080" dirty="0" smtClean="0"/>
              <a:t> </a:t>
            </a:r>
            <a:r>
              <a:rPr lang="en-US" sz="2080" dirty="0" smtClean="0"/>
              <a:t>(Common Core State </a:t>
            </a:r>
            <a:r>
              <a:rPr lang="en-US" sz="2080" dirty="0" smtClean="0"/>
              <a:t>S</a:t>
            </a:r>
            <a:r>
              <a:rPr lang="en-US" sz="2080" dirty="0" smtClean="0"/>
              <a:t>tandards</a:t>
            </a:r>
            <a:r>
              <a:rPr lang="en-US" sz="2080" dirty="0" smtClean="0"/>
              <a:t>)</a:t>
            </a:r>
          </a:p>
          <a:p>
            <a:pPr lvl="1">
              <a:lnSpc>
                <a:spcPct val="90000"/>
              </a:lnSpc>
              <a:spcAft>
                <a:spcPts val="600"/>
              </a:spcAft>
            </a:pPr>
            <a:r>
              <a:rPr lang="en-US" sz="2080" dirty="0" smtClean="0"/>
              <a:t>Research-based </a:t>
            </a:r>
            <a:r>
              <a:rPr lang="en-US" sz="2080" dirty="0"/>
              <a:t>instructional design </a:t>
            </a:r>
            <a:r>
              <a:rPr lang="en-US" sz="2080" dirty="0" smtClean="0"/>
              <a:t>principles (</a:t>
            </a:r>
            <a:r>
              <a:rPr lang="en-US" sz="2080" dirty="0" err="1" smtClean="0"/>
              <a:t>EnVision</a:t>
            </a:r>
            <a:r>
              <a:rPr lang="en-US" sz="2080" dirty="0" smtClean="0"/>
              <a:t> Math</a:t>
            </a:r>
            <a:r>
              <a:rPr lang="en-US" sz="2080" dirty="0" smtClean="0"/>
              <a:t>)</a:t>
            </a:r>
          </a:p>
          <a:p>
            <a:pPr lvl="1">
              <a:lnSpc>
                <a:spcPct val="90000"/>
              </a:lnSpc>
              <a:spcAft>
                <a:spcPts val="600"/>
              </a:spcAft>
              <a:buNone/>
            </a:pPr>
            <a:r>
              <a:rPr lang="en-US" sz="3294" dirty="0" smtClean="0">
                <a:solidFill>
                  <a:schemeClr val="accent2">
                    <a:lumMod val="20000"/>
                    <a:lumOff val="80000"/>
                  </a:schemeClr>
                </a:solidFill>
              </a:rPr>
              <a:t> </a:t>
            </a:r>
          </a:p>
          <a:p>
            <a:r>
              <a:rPr lang="en-US" sz="5091" dirty="0" smtClean="0">
                <a:solidFill>
                  <a:schemeClr val="accent2">
                    <a:lumMod val="20000"/>
                    <a:lumOff val="80000"/>
                  </a:schemeClr>
                </a:solidFill>
              </a:rPr>
              <a:t>Ensure student understanding through high</a:t>
            </a:r>
            <a:r>
              <a:rPr lang="en-US" sz="5091" dirty="0" smtClean="0">
                <a:solidFill>
                  <a:schemeClr val="accent2">
                    <a:lumMod val="20000"/>
                    <a:lumOff val="80000"/>
                  </a:schemeClr>
                </a:solidFill>
              </a:rPr>
              <a:t>-quality instruction </a:t>
            </a:r>
            <a:r>
              <a:rPr lang="en-US" sz="5091" dirty="0" smtClean="0">
                <a:solidFill>
                  <a:schemeClr val="accent2">
                    <a:lumMod val="20000"/>
                    <a:lumOff val="80000"/>
                  </a:schemeClr>
                </a:solidFill>
              </a:rPr>
              <a:t>using both </a:t>
            </a:r>
            <a:r>
              <a:rPr lang="en-US" sz="5091" dirty="0" smtClean="0">
                <a:solidFill>
                  <a:schemeClr val="accent2">
                    <a:lumMod val="20000"/>
                    <a:lumOff val="80000"/>
                  </a:schemeClr>
                </a:solidFill>
              </a:rPr>
              <a:t>student-centered and teacher-</a:t>
            </a:r>
            <a:r>
              <a:rPr lang="en-US" sz="5091" dirty="0" smtClean="0">
                <a:solidFill>
                  <a:schemeClr val="accent2">
                    <a:lumMod val="20000"/>
                    <a:lumOff val="80000"/>
                  </a:schemeClr>
                </a:solidFill>
              </a:rPr>
              <a:t>centered strategies. </a:t>
            </a:r>
            <a:endParaRPr lang="en-US" sz="5091" dirty="0" smtClean="0">
              <a:solidFill>
                <a:schemeClr val="accent2">
                  <a:lumMod val="20000"/>
                  <a:lumOff val="80000"/>
                </a:schemeClr>
              </a:solidFill>
            </a:endParaRPr>
          </a:p>
          <a:p>
            <a:pPr lvl="1">
              <a:lnSpc>
                <a:spcPct val="90000"/>
              </a:lnSpc>
              <a:spcAft>
                <a:spcPts val="600"/>
              </a:spcAft>
            </a:pPr>
            <a:r>
              <a:rPr lang="en-US" sz="4480" dirty="0" smtClean="0">
                <a:solidFill>
                  <a:srgbClr val="FFF8C2"/>
                </a:solidFill>
              </a:rPr>
              <a:t>Procedural Understanding/Skill Acquisition (Instructional Focus Continuum)</a:t>
            </a:r>
          </a:p>
          <a:p>
            <a:pPr lvl="1">
              <a:lnSpc>
                <a:spcPct val="90000"/>
              </a:lnSpc>
              <a:spcAft>
                <a:spcPts val="600"/>
              </a:spcAft>
            </a:pPr>
            <a:r>
              <a:rPr lang="en-US" sz="4480" dirty="0" smtClean="0">
                <a:solidFill>
                  <a:srgbClr val="FFF8C2"/>
                </a:solidFill>
              </a:rPr>
              <a:t>Conceptual Understanding (CRA model)</a:t>
            </a:r>
          </a:p>
          <a:p>
            <a:pPr lvl="1">
              <a:lnSpc>
                <a:spcPct val="90000"/>
              </a:lnSpc>
              <a:spcAft>
                <a:spcPts val="600"/>
              </a:spcAft>
            </a:pPr>
            <a:r>
              <a:rPr lang="en-US" sz="4480" dirty="0" err="1" smtClean="0">
                <a:solidFill>
                  <a:srgbClr val="FFF8C2"/>
                </a:solidFill>
              </a:rPr>
              <a:t>Scaffolded</a:t>
            </a:r>
            <a:r>
              <a:rPr lang="en-US" sz="4480" dirty="0" smtClean="0">
                <a:solidFill>
                  <a:srgbClr val="FFF8C2"/>
                </a:solidFill>
              </a:rPr>
              <a:t> Instruction (I do, We do, </a:t>
            </a:r>
            <a:r>
              <a:rPr lang="en-US" sz="4480" dirty="0" err="1" smtClean="0">
                <a:solidFill>
                  <a:srgbClr val="FFF8C2"/>
                </a:solidFill>
              </a:rPr>
              <a:t>Ya’all</a:t>
            </a:r>
            <a:r>
              <a:rPr lang="en-US" sz="4480" dirty="0" smtClean="0">
                <a:solidFill>
                  <a:srgbClr val="FFF8C2"/>
                </a:solidFill>
              </a:rPr>
              <a:t> do, You do</a:t>
            </a:r>
            <a:r>
              <a:rPr lang="en-US" sz="4480" dirty="0" smtClean="0">
                <a:solidFill>
                  <a:srgbClr val="FFF8C2"/>
                </a:solidFill>
              </a:rPr>
              <a:t>)</a:t>
            </a:r>
          </a:p>
          <a:p>
            <a:pPr lvl="1">
              <a:lnSpc>
                <a:spcPct val="90000"/>
              </a:lnSpc>
              <a:spcAft>
                <a:spcPts val="600"/>
              </a:spcAft>
              <a:buNone/>
            </a:pPr>
            <a:endParaRPr lang="en-US" sz="2400" dirty="0" smtClean="0"/>
          </a:p>
          <a:p>
            <a:pPr>
              <a:lnSpc>
                <a:spcPct val="90000"/>
              </a:lnSpc>
              <a:spcAft>
                <a:spcPts val="600"/>
              </a:spcAft>
            </a:pPr>
            <a:r>
              <a:rPr lang="en-US" sz="3294" dirty="0" smtClean="0">
                <a:solidFill>
                  <a:srgbClr val="FFFFFF"/>
                </a:solidFill>
              </a:rPr>
              <a:t>Use reliable </a:t>
            </a:r>
            <a:r>
              <a:rPr lang="en-US" sz="3294" dirty="0" smtClean="0">
                <a:solidFill>
                  <a:srgbClr val="FFFFFF"/>
                </a:solidFill>
              </a:rPr>
              <a:t>assessment </a:t>
            </a:r>
            <a:r>
              <a:rPr lang="en-US" sz="3294" dirty="0" smtClean="0">
                <a:solidFill>
                  <a:srgbClr val="FFFFFF"/>
                </a:solidFill>
              </a:rPr>
              <a:t>tools</a:t>
            </a:r>
          </a:p>
          <a:p>
            <a:pPr lvl="1">
              <a:lnSpc>
                <a:spcPct val="90000"/>
              </a:lnSpc>
              <a:spcAft>
                <a:spcPts val="600"/>
              </a:spcAft>
            </a:pPr>
            <a:r>
              <a:rPr lang="en-US" sz="2400" dirty="0" smtClean="0"/>
              <a:t>Regular formative assessment (District CFA’s)</a:t>
            </a:r>
          </a:p>
          <a:p>
            <a:pPr lvl="1">
              <a:lnSpc>
                <a:spcPct val="90000"/>
              </a:lnSpc>
              <a:spcAft>
                <a:spcPts val="600"/>
              </a:spcAft>
            </a:pPr>
            <a:r>
              <a:rPr lang="en-US" sz="2400" dirty="0" smtClean="0"/>
              <a:t>Benchmark screening and progress monitoring (M-</a:t>
            </a:r>
            <a:r>
              <a:rPr lang="en-US" sz="2400" dirty="0" err="1" smtClean="0"/>
              <a:t>CBM’s</a:t>
            </a:r>
            <a:r>
              <a:rPr lang="en-US" sz="2400" dirty="0" smtClean="0"/>
              <a:t>)</a:t>
            </a:r>
            <a:endParaRPr lang="en-US" dirty="0" smtClean="0"/>
          </a:p>
          <a:p>
            <a:pPr lvl="1">
              <a:lnSpc>
                <a:spcPct val="90000"/>
              </a:lnSpc>
              <a:spcAft>
                <a:spcPts val="600"/>
              </a:spcAft>
              <a:buNone/>
            </a:pPr>
            <a:endParaRPr lang="en-US" sz="2800" dirty="0" smtClean="0"/>
          </a:p>
          <a:p>
            <a:pPr>
              <a:lnSpc>
                <a:spcPct val="90000"/>
              </a:lnSpc>
              <a:spcAft>
                <a:spcPts val="600"/>
              </a:spcAft>
            </a:pPr>
            <a:endParaRPr lang="en-US" sz="2824" dirty="0" smtClean="0"/>
          </a:p>
          <a:p>
            <a:pPr>
              <a:lnSpc>
                <a:spcPct val="90000"/>
              </a:lnSpc>
              <a:spcAft>
                <a:spcPts val="600"/>
              </a:spcAft>
              <a:buNone/>
            </a:pPr>
            <a:endParaRPr lang="en-US" sz="2800" dirty="0" smtClean="0"/>
          </a:p>
          <a:p>
            <a:pPr>
              <a:lnSpc>
                <a:spcPct val="90000"/>
              </a:lnSpc>
              <a:spcAft>
                <a:spcPts val="600"/>
              </a:spcAft>
            </a:pPr>
            <a:endParaRPr lang="en-US" sz="2800" dirty="0" smtClean="0"/>
          </a:p>
          <a:p>
            <a:pPr lvl="1">
              <a:lnSpc>
                <a:spcPct val="90000"/>
              </a:lnSpc>
              <a:spcAft>
                <a:spcPts val="600"/>
              </a:spcAft>
              <a:buNone/>
            </a:pPr>
            <a:endParaRPr lang="en-US" sz="2400" dirty="0" smtClean="0"/>
          </a:p>
          <a:p>
            <a:pPr lvl="1">
              <a:lnSpc>
                <a:spcPct val="90000"/>
              </a:lnSpc>
              <a:spcAft>
                <a:spcPts val="600"/>
              </a:spcAft>
            </a:pPr>
            <a:endParaRPr lang="en-US" sz="2400" dirty="0" smtClean="0"/>
          </a:p>
        </p:txBody>
      </p:sp>
      <p:sp>
        <p:nvSpPr>
          <p:cNvPr id="4" name="TextBox 3"/>
          <p:cNvSpPr txBox="1"/>
          <p:nvPr/>
        </p:nvSpPr>
        <p:spPr>
          <a:xfrm>
            <a:off x="3724839" y="6211669"/>
            <a:ext cx="5208371" cy="646331"/>
          </a:xfrm>
          <a:prstGeom prst="rect">
            <a:avLst/>
          </a:prstGeom>
          <a:noFill/>
        </p:spPr>
        <p:txBody>
          <a:bodyPr wrap="square" rtlCol="0">
            <a:spAutoFit/>
          </a:bodyPr>
          <a:lstStyle/>
          <a:p>
            <a:r>
              <a:rPr lang="en-US" i="1" dirty="0" smtClean="0">
                <a:solidFill>
                  <a:srgbClr val="FFF8C2"/>
                </a:solidFill>
              </a:rPr>
              <a:t>~ Foundations </a:t>
            </a:r>
            <a:r>
              <a:rPr lang="en-US" i="1" dirty="0" smtClean="0">
                <a:solidFill>
                  <a:srgbClr val="FFF8C2"/>
                </a:solidFill>
              </a:rPr>
              <a:t>for Success: The Final Report of</a:t>
            </a:r>
          </a:p>
          <a:p>
            <a:r>
              <a:rPr lang="en-US" i="1" dirty="0" smtClean="0">
                <a:solidFill>
                  <a:srgbClr val="FFF8C2"/>
                </a:solidFill>
              </a:rPr>
              <a:t>the National Mathematics Advisory Panel (2008).</a:t>
            </a:r>
            <a:endParaRPr lang="en-US" dirty="0">
              <a:solidFill>
                <a:srgbClr val="FFF8C2"/>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Slide Number Placeholder 5"/>
          <p:cNvSpPr>
            <a:spLocks noGrp="1"/>
          </p:cNvSpPr>
          <p:nvPr>
            <p:ph type="sldNum" sz="quarter" idx="4294967295"/>
          </p:nvPr>
        </p:nvSpPr>
        <p:spPr>
          <a:xfrm>
            <a:off x="6553275" y="6248549"/>
            <a:ext cx="1905372" cy="456531"/>
          </a:xfrm>
          <a:prstGeom prst="rect">
            <a:avLst/>
          </a:prstGeom>
        </p:spPr>
        <p:txBody>
          <a:bodyPr lIns="91435" tIns="45718" rIns="91435" bIns="45718"/>
          <a:lstStyle/>
          <a:p>
            <a:pPr>
              <a:defRPr/>
            </a:pPr>
            <a:fld id="{CB49D9CE-B304-8F40-8053-034911B4D808}" type="slidenum">
              <a:rPr lang="en-US"/>
              <a:pPr>
                <a:defRPr/>
              </a:pPr>
              <a:t>49</a:t>
            </a:fld>
            <a:endParaRPr lang="en-US"/>
          </a:p>
        </p:txBody>
      </p:sp>
      <p:sp>
        <p:nvSpPr>
          <p:cNvPr id="34818" name="Rectangle 2"/>
          <p:cNvSpPr>
            <a:spLocks noGrp="1" noChangeArrowheads="1"/>
          </p:cNvSpPr>
          <p:nvPr>
            <p:ph type="title"/>
          </p:nvPr>
        </p:nvSpPr>
        <p:spPr>
          <a:xfrm>
            <a:off x="685354" y="380628"/>
            <a:ext cx="7773293" cy="1143000"/>
          </a:xfrm>
        </p:spPr>
        <p:txBody>
          <a:bodyPr>
            <a:normAutofit fontScale="90000"/>
          </a:bodyPr>
          <a:lstStyle/>
          <a:p>
            <a:pPr>
              <a:defRPr/>
            </a:pPr>
            <a:r>
              <a:rPr lang="en-US" sz="3600" dirty="0">
                <a:solidFill>
                  <a:srgbClr val="3366FF"/>
                </a:solidFill>
              </a:rPr>
              <a:t>Concrete</a:t>
            </a:r>
            <a:r>
              <a:rPr lang="en-US" sz="3600" dirty="0"/>
              <a:t>-</a:t>
            </a:r>
            <a:r>
              <a:rPr lang="en-US" sz="3600" dirty="0">
                <a:solidFill>
                  <a:srgbClr val="FFFF00"/>
                </a:solidFill>
              </a:rPr>
              <a:t>Representational</a:t>
            </a:r>
            <a:r>
              <a:rPr lang="en-US" sz="3600" dirty="0"/>
              <a:t>-</a:t>
            </a:r>
            <a:r>
              <a:rPr lang="en-US" sz="3600" dirty="0">
                <a:solidFill>
                  <a:srgbClr val="008000"/>
                </a:solidFill>
              </a:rPr>
              <a:t>Abstract</a:t>
            </a:r>
            <a:r>
              <a:rPr lang="en-US" sz="3600" dirty="0"/>
              <a:t> Instructional Approach (</a:t>
            </a:r>
            <a:r>
              <a:rPr lang="en-US" sz="3600" b="1" dirty="0"/>
              <a:t>C-R-A</a:t>
            </a:r>
            <a:r>
              <a:rPr lang="en-US" sz="3600" dirty="0"/>
              <a:t>)</a:t>
            </a:r>
          </a:p>
        </p:txBody>
      </p:sp>
      <p:sp>
        <p:nvSpPr>
          <p:cNvPr id="34819" name="Rectangle 3"/>
          <p:cNvSpPr>
            <a:spLocks noGrp="1" noChangeArrowheads="1"/>
          </p:cNvSpPr>
          <p:nvPr>
            <p:ph type="body" idx="1"/>
          </p:nvPr>
        </p:nvSpPr>
        <p:spPr>
          <a:xfrm>
            <a:off x="380628" y="2210098"/>
            <a:ext cx="7773293" cy="4114354"/>
          </a:xfrm>
        </p:spPr>
        <p:txBody>
          <a:bodyPr/>
          <a:lstStyle/>
          <a:p>
            <a:pPr>
              <a:lnSpc>
                <a:spcPct val="80000"/>
              </a:lnSpc>
              <a:defRPr/>
            </a:pPr>
            <a:r>
              <a:rPr lang="en-US" sz="2800" b="1" dirty="0">
                <a:latin typeface="Arial" charset="0"/>
              </a:rPr>
              <a:t>C</a:t>
            </a:r>
            <a:r>
              <a:rPr lang="en-US" sz="2800" dirty="0">
                <a:latin typeface="Arial" charset="0"/>
              </a:rPr>
              <a:t>ONCRETE:  Uses hands-on physical models or </a:t>
            </a:r>
            <a:r>
              <a:rPr lang="en-US" sz="2800" dirty="0" err="1">
                <a:latin typeface="Arial" charset="0"/>
              </a:rPr>
              <a:t>manipulatives</a:t>
            </a:r>
            <a:r>
              <a:rPr lang="en-US" sz="2800" dirty="0">
                <a:latin typeface="Arial" charset="0"/>
              </a:rPr>
              <a:t> to represent numbers and unknowns. </a:t>
            </a:r>
          </a:p>
          <a:p>
            <a:pPr>
              <a:lnSpc>
                <a:spcPct val="80000"/>
              </a:lnSpc>
              <a:buFontTx/>
              <a:buNone/>
              <a:defRPr/>
            </a:pPr>
            <a:endParaRPr lang="en-US" sz="2800" dirty="0">
              <a:latin typeface="Arial" charset="0"/>
            </a:endParaRPr>
          </a:p>
          <a:p>
            <a:pPr>
              <a:lnSpc>
                <a:spcPct val="80000"/>
              </a:lnSpc>
              <a:defRPr/>
            </a:pPr>
            <a:r>
              <a:rPr lang="en-US" sz="2800" b="1" dirty="0">
                <a:latin typeface="Arial" charset="0"/>
              </a:rPr>
              <a:t>R</a:t>
            </a:r>
            <a:r>
              <a:rPr lang="en-US" sz="2800" dirty="0">
                <a:latin typeface="Arial" charset="0"/>
              </a:rPr>
              <a:t>EPRESENTATIONAL:  Draws or uses pictorial representations of the models.</a:t>
            </a:r>
          </a:p>
          <a:p>
            <a:pPr>
              <a:lnSpc>
                <a:spcPct val="80000"/>
              </a:lnSpc>
              <a:buFontTx/>
              <a:buNone/>
              <a:defRPr/>
            </a:pPr>
            <a:endParaRPr lang="en-US" sz="2800" dirty="0">
              <a:latin typeface="Arial" charset="0"/>
            </a:endParaRPr>
          </a:p>
          <a:p>
            <a:pPr>
              <a:lnSpc>
                <a:spcPct val="80000"/>
              </a:lnSpc>
              <a:defRPr/>
            </a:pPr>
            <a:r>
              <a:rPr lang="en-US" sz="2800" b="1" dirty="0">
                <a:latin typeface="Arial" charset="0"/>
              </a:rPr>
              <a:t>A</a:t>
            </a:r>
            <a:r>
              <a:rPr lang="en-US" sz="2800" dirty="0">
                <a:latin typeface="Arial" charset="0"/>
              </a:rPr>
              <a:t>BSTRACT:  Involves numbers as abstract symbols of pictorial displays.</a:t>
            </a:r>
            <a:r>
              <a:rPr lang="en-US" sz="3300" dirty="0">
                <a:latin typeface="Arial" charset="0"/>
              </a:rPr>
              <a:t>  </a:t>
            </a:r>
          </a:p>
          <a:p>
            <a:pPr>
              <a:lnSpc>
                <a:spcPct val="80000"/>
              </a:lnSpc>
              <a:buFontTx/>
              <a:buNone/>
              <a:defRPr/>
            </a:pPr>
            <a:endParaRPr lang="en-US" sz="3300" dirty="0">
              <a:latin typeface="Arial"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53641" y="178594"/>
            <a:ext cx="8036719" cy="1053703"/>
          </a:xfrm>
        </p:spPr>
        <p:txBody>
          <a:bodyPr/>
          <a:lstStyle/>
          <a:p>
            <a:pPr>
              <a:defRPr/>
            </a:pPr>
            <a:r>
              <a:rPr lang="en-US" dirty="0" smtClean="0"/>
              <a:t>Why Math?</a:t>
            </a:r>
            <a:endParaRPr lang="en-US" dirty="0"/>
          </a:p>
        </p:txBody>
      </p:sp>
      <p:pic>
        <p:nvPicPr>
          <p:cNvPr id="103427" name="Content Placeholder 3" descr="Screen shot 2010-01-18 at 5.26.05 PM.png"/>
          <p:cNvPicPr>
            <a:picLocks noGrp="1" noChangeAspect="1"/>
          </p:cNvPicPr>
          <p:nvPr>
            <p:ph idx="1"/>
          </p:nvPr>
        </p:nvPicPr>
        <p:blipFill>
          <a:blip r:embed="rId2"/>
          <a:srcRect l="-72813" r="-72813"/>
          <a:stretch>
            <a:fillRect/>
          </a:stretch>
        </p:blipFill>
        <p:spPr>
          <a:xfrm>
            <a:off x="-947683" y="1125141"/>
            <a:ext cx="11144250" cy="5572125"/>
          </a:xfrm>
        </p:spPr>
      </p:pic>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defRPr/>
            </a:pPr>
            <a:r>
              <a:rPr lang="en-US" dirty="0" smtClean="0">
                <a:solidFill>
                  <a:srgbClr val="3366FF"/>
                </a:solidFill>
              </a:rPr>
              <a:t>          Concrete </a:t>
            </a:r>
            <a:r>
              <a:rPr lang="en-US" dirty="0" smtClean="0">
                <a:solidFill>
                  <a:srgbClr val="3366FF"/>
                </a:solidFill>
              </a:rPr>
              <a:t>Level</a:t>
            </a:r>
            <a:endParaRPr lang="en-US" dirty="0">
              <a:solidFill>
                <a:srgbClr val="3366FF"/>
              </a:solidFill>
            </a:endParaRPr>
          </a:p>
        </p:txBody>
      </p:sp>
      <p:sp>
        <p:nvSpPr>
          <p:cNvPr id="3" name="Content Placeholder 2"/>
          <p:cNvSpPr>
            <a:spLocks noGrp="1"/>
          </p:cNvSpPr>
          <p:nvPr>
            <p:ph idx="1"/>
          </p:nvPr>
        </p:nvSpPr>
        <p:spPr>
          <a:xfrm>
            <a:off x="553641" y="1946672"/>
            <a:ext cx="8036719" cy="4178972"/>
          </a:xfrm>
        </p:spPr>
        <p:txBody>
          <a:bodyPr/>
          <a:lstStyle/>
          <a:p>
            <a:pPr>
              <a:defRPr/>
            </a:pPr>
            <a:endParaRPr lang="en-US" dirty="0" smtClean="0"/>
          </a:p>
          <a:p>
            <a:pPr>
              <a:defRPr/>
            </a:pPr>
            <a:r>
              <a:rPr lang="en-US" dirty="0" smtClean="0"/>
              <a:t>Definition</a:t>
            </a:r>
            <a:r>
              <a:rPr lang="en-US" dirty="0" smtClean="0"/>
              <a:t>: A teaching method that uses actual objects such as people, shoes, toys, fruits, cubes, base-ten blocks, or fraction tiles.</a:t>
            </a:r>
            <a:endParaRPr lang="en-US" dirty="0" smtClean="0"/>
          </a:p>
          <a:p>
            <a:pPr>
              <a:defRPr/>
            </a:pPr>
            <a:r>
              <a:rPr lang="en-US" dirty="0" smtClean="0"/>
              <a:t>What concrete items have you used in your classroom to teach math concepts?</a:t>
            </a:r>
            <a:endParaRPr lang="en-US" dirty="0"/>
          </a:p>
        </p:txBody>
      </p:sp>
      <p:pic>
        <p:nvPicPr>
          <p:cNvPr id="134148" name="Picture 3" descr="Screen shot 2010-01-18 at 5.41.04 PM.png"/>
          <p:cNvPicPr>
            <a:picLocks noChangeAspect="1"/>
          </p:cNvPicPr>
          <p:nvPr/>
        </p:nvPicPr>
        <p:blipFill>
          <a:blip r:embed="rId2"/>
          <a:srcRect/>
          <a:stretch>
            <a:fillRect/>
          </a:stretch>
        </p:blipFill>
        <p:spPr bwMode="auto">
          <a:xfrm>
            <a:off x="6219610" y="274638"/>
            <a:ext cx="2700114" cy="2089547"/>
          </a:xfrm>
          <a:prstGeom prst="rect">
            <a:avLst/>
          </a:prstGeom>
          <a:noFill/>
          <a:ln w="9525">
            <a:noFill/>
            <a:miter lim="800000"/>
            <a:headEnd/>
            <a:tailEnd/>
          </a:ln>
        </p:spPr>
      </p:pic>
    </p:spTree>
  </p:cSld>
  <p:clrMapOvr>
    <a:masterClrMapping/>
  </p:clrMapOvr>
  <p:transition/>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defRPr/>
            </a:pPr>
            <a:r>
              <a:rPr lang="en-US" dirty="0" smtClean="0">
                <a:solidFill>
                  <a:srgbClr val="FFFF00"/>
                </a:solidFill>
              </a:rPr>
              <a:t>		Representational </a:t>
            </a:r>
            <a:br>
              <a:rPr lang="en-US" dirty="0" smtClean="0">
                <a:solidFill>
                  <a:srgbClr val="FFFF00"/>
                </a:solidFill>
              </a:rPr>
            </a:br>
            <a:r>
              <a:rPr lang="en-US" dirty="0" smtClean="0">
                <a:solidFill>
                  <a:srgbClr val="FFFF00"/>
                </a:solidFill>
              </a:rPr>
              <a:t>					Level</a:t>
            </a:r>
            <a:endParaRPr lang="en-US" dirty="0">
              <a:solidFill>
                <a:srgbClr val="FFFF00"/>
              </a:solidFill>
            </a:endParaRPr>
          </a:p>
        </p:txBody>
      </p:sp>
      <p:sp>
        <p:nvSpPr>
          <p:cNvPr id="3" name="Content Placeholder 2"/>
          <p:cNvSpPr>
            <a:spLocks noGrp="1"/>
          </p:cNvSpPr>
          <p:nvPr>
            <p:ph idx="1"/>
          </p:nvPr>
        </p:nvSpPr>
        <p:spPr>
          <a:xfrm>
            <a:off x="457200" y="2303860"/>
            <a:ext cx="8229600" cy="4237985"/>
          </a:xfrm>
        </p:spPr>
        <p:txBody>
          <a:bodyPr>
            <a:normAutofit/>
          </a:bodyPr>
          <a:lstStyle/>
          <a:p>
            <a:pPr>
              <a:defRPr/>
            </a:pPr>
            <a:r>
              <a:rPr lang="en-US" dirty="0" smtClean="0"/>
              <a:t>Definition: A teaching method that uses pictures, tally marks, diagrams, and drawings. These pictorial representations relate directly to the </a:t>
            </a:r>
            <a:r>
              <a:rPr lang="en-US" dirty="0" err="1" smtClean="0"/>
              <a:t>manipulatives</a:t>
            </a:r>
            <a:r>
              <a:rPr lang="en-US" dirty="0" smtClean="0"/>
              <a:t> and set up the student to solve numeric problems without pictures.</a:t>
            </a:r>
          </a:p>
          <a:p>
            <a:pPr>
              <a:defRPr/>
            </a:pPr>
            <a:r>
              <a:rPr lang="en-US" dirty="0" smtClean="0"/>
              <a:t>From your experiences, what have you used that is representational in your math classroom?</a:t>
            </a:r>
            <a:endParaRPr lang="en-US" dirty="0"/>
          </a:p>
        </p:txBody>
      </p:sp>
      <p:pic>
        <p:nvPicPr>
          <p:cNvPr id="135172" name="Picture 3" descr="Screen shot 2010-01-18 at 5.44.44 PM.png"/>
          <p:cNvPicPr>
            <a:picLocks noChangeAspect="1"/>
          </p:cNvPicPr>
          <p:nvPr/>
        </p:nvPicPr>
        <p:blipFill>
          <a:blip r:embed="rId2"/>
          <a:srcRect/>
          <a:stretch>
            <a:fillRect/>
          </a:stretch>
        </p:blipFill>
        <p:spPr bwMode="auto">
          <a:xfrm>
            <a:off x="5412507" y="267891"/>
            <a:ext cx="3213571" cy="2035969"/>
          </a:xfrm>
          <a:prstGeom prst="rect">
            <a:avLst/>
          </a:prstGeom>
          <a:noFill/>
          <a:ln w="9525">
            <a:noFill/>
            <a:miter lim="800000"/>
            <a:headEnd/>
            <a:tailEnd/>
          </a:ln>
        </p:spPr>
      </p:pic>
    </p:spTree>
  </p:cSld>
  <p:clrMapOvr>
    <a:masterClrMapping/>
  </p:clrMapOvr>
  <p:transition/>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solidFill>
                  <a:srgbClr val="008000"/>
                </a:solidFill>
              </a:rPr>
              <a:t>Abstract Level</a:t>
            </a:r>
            <a:endParaRPr lang="en-US" dirty="0">
              <a:solidFill>
                <a:srgbClr val="008000"/>
              </a:solidFill>
            </a:endParaRPr>
          </a:p>
        </p:txBody>
      </p:sp>
      <p:sp>
        <p:nvSpPr>
          <p:cNvPr id="3" name="Content Placeholder 2"/>
          <p:cNvSpPr>
            <a:spLocks noGrp="1"/>
          </p:cNvSpPr>
          <p:nvPr>
            <p:ph idx="1"/>
          </p:nvPr>
        </p:nvSpPr>
        <p:spPr/>
        <p:txBody>
          <a:bodyPr/>
          <a:lstStyle/>
          <a:p>
            <a:pPr>
              <a:defRPr/>
            </a:pPr>
            <a:r>
              <a:rPr lang="en-US" dirty="0" smtClean="0"/>
              <a:t>Definition: A teaching method that uses written words, symbols (such as variables or numerals), or verbal expressions.</a:t>
            </a:r>
            <a:endParaRPr lang="en-US" dirty="0"/>
          </a:p>
        </p:txBody>
      </p:sp>
      <p:pic>
        <p:nvPicPr>
          <p:cNvPr id="136196" name="Picture 3" descr="Screen shot 2010-01-18 at 5.47.54 PM.png"/>
          <p:cNvPicPr>
            <a:picLocks noChangeAspect="1"/>
          </p:cNvPicPr>
          <p:nvPr/>
        </p:nvPicPr>
        <p:blipFill>
          <a:blip r:embed="rId2"/>
          <a:srcRect/>
          <a:stretch>
            <a:fillRect/>
          </a:stretch>
        </p:blipFill>
        <p:spPr bwMode="auto">
          <a:xfrm>
            <a:off x="988044" y="3967014"/>
            <a:ext cx="2902148" cy="2000250"/>
          </a:xfrm>
          <a:prstGeom prst="rect">
            <a:avLst/>
          </a:prstGeom>
          <a:noFill/>
          <a:ln w="9525">
            <a:noFill/>
            <a:miter lim="800000"/>
            <a:headEnd/>
            <a:tailEnd/>
          </a:ln>
        </p:spPr>
      </p:pic>
      <p:pic>
        <p:nvPicPr>
          <p:cNvPr id="136197" name="Picture 4" descr="Screen shot 2010-01-18 at 5.47.43 PM.png"/>
          <p:cNvPicPr>
            <a:picLocks noChangeAspect="1"/>
          </p:cNvPicPr>
          <p:nvPr/>
        </p:nvPicPr>
        <p:blipFill>
          <a:blip r:embed="rId3"/>
          <a:srcRect/>
          <a:stretch>
            <a:fillRect/>
          </a:stretch>
        </p:blipFill>
        <p:spPr bwMode="auto">
          <a:xfrm>
            <a:off x="4714875" y="5181451"/>
            <a:ext cx="2071688" cy="785813"/>
          </a:xfrm>
          <a:prstGeom prst="rect">
            <a:avLst/>
          </a:prstGeom>
          <a:noFill/>
          <a:ln w="9525">
            <a:noFill/>
            <a:miter lim="800000"/>
            <a:headEnd/>
            <a:tailEnd/>
          </a:ln>
        </p:spPr>
      </p:pic>
    </p:spTree>
  </p:cSld>
  <p:clrMapOvr>
    <a:masterClrMapping/>
  </p:clrMapOvr>
  <p:transition/>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9" name="Rectangle 7"/>
          <p:cNvSpPr>
            <a:spLocks noChangeArrowheads="1"/>
          </p:cNvSpPr>
          <p:nvPr/>
        </p:nvSpPr>
        <p:spPr bwMode="auto">
          <a:xfrm>
            <a:off x="1531938" y="1204913"/>
            <a:ext cx="2027237" cy="0"/>
          </a:xfrm>
          <a:prstGeom prst="rect">
            <a:avLst/>
          </a:prstGeom>
          <a:noFill/>
          <a:ln w="9525">
            <a:noFill/>
            <a:miter lim="800000"/>
            <a:headEnd/>
            <a:tailEnd/>
          </a:ln>
        </p:spPr>
        <p:txBody>
          <a:bodyPr wrap="none">
            <a:prstTxWarp prst="textNoShape">
              <a:avLst/>
            </a:prstTxWarp>
            <a:spAutoFit/>
          </a:bodyPr>
          <a:lstStyle/>
          <a:p>
            <a:endParaRPr lang="en-US"/>
          </a:p>
        </p:txBody>
      </p:sp>
      <p:sp>
        <p:nvSpPr>
          <p:cNvPr id="46090" name="Rectangle 8"/>
          <p:cNvSpPr>
            <a:spLocks noChangeArrowheads="1"/>
          </p:cNvSpPr>
          <p:nvPr/>
        </p:nvSpPr>
        <p:spPr bwMode="auto">
          <a:xfrm>
            <a:off x="1531938" y="1204913"/>
            <a:ext cx="2027237" cy="0"/>
          </a:xfrm>
          <a:prstGeom prst="rect">
            <a:avLst/>
          </a:prstGeom>
          <a:noFill/>
          <a:ln w="9525">
            <a:noFill/>
            <a:miter lim="800000"/>
            <a:headEnd/>
            <a:tailEnd/>
          </a:ln>
        </p:spPr>
        <p:txBody>
          <a:bodyPr wrap="none">
            <a:prstTxWarp prst="textNoShape">
              <a:avLst/>
            </a:prstTxWarp>
            <a:spAutoFit/>
          </a:bodyPr>
          <a:lstStyle/>
          <a:p>
            <a:endParaRPr lang="en-US"/>
          </a:p>
        </p:txBody>
      </p:sp>
      <p:sp>
        <p:nvSpPr>
          <p:cNvPr id="46091" name="Rectangle 9"/>
          <p:cNvSpPr>
            <a:spLocks noChangeArrowheads="1"/>
          </p:cNvSpPr>
          <p:nvPr/>
        </p:nvSpPr>
        <p:spPr bwMode="auto">
          <a:xfrm>
            <a:off x="1531938" y="1204913"/>
            <a:ext cx="2027237" cy="0"/>
          </a:xfrm>
          <a:prstGeom prst="rect">
            <a:avLst/>
          </a:prstGeom>
          <a:noFill/>
          <a:ln w="9525">
            <a:noFill/>
            <a:miter lim="800000"/>
            <a:headEnd/>
            <a:tailEnd/>
          </a:ln>
        </p:spPr>
        <p:txBody>
          <a:bodyPr wrap="none">
            <a:prstTxWarp prst="textNoShape">
              <a:avLst/>
            </a:prstTxWarp>
            <a:spAutoFit/>
          </a:bodyPr>
          <a:lstStyle/>
          <a:p>
            <a:endParaRPr lang="en-US"/>
          </a:p>
        </p:txBody>
      </p:sp>
      <p:graphicFrame>
        <p:nvGraphicFramePr>
          <p:cNvPr id="128029" name="Group 29"/>
          <p:cNvGraphicFramePr>
            <a:graphicFrameLocks noGrp="1"/>
          </p:cNvGraphicFramePr>
          <p:nvPr/>
        </p:nvGraphicFramePr>
        <p:xfrm>
          <a:off x="693737" y="2081011"/>
          <a:ext cx="7799364" cy="4366957"/>
        </p:xfrm>
        <a:graphic>
          <a:graphicData uri="http://schemas.openxmlformats.org/drawingml/2006/table">
            <a:tbl>
              <a:tblPr/>
              <a:tblGrid>
                <a:gridCol w="2599788"/>
                <a:gridCol w="2599788"/>
                <a:gridCol w="2599788"/>
              </a:tblGrid>
              <a:tr h="4710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charset="0"/>
                          <a:ea typeface="Times New Roman" charset="0"/>
                          <a:cs typeface="Times New Roman" charset="0"/>
                        </a:rPr>
                        <a:t>Concrete</a:t>
                      </a:r>
                      <a:endParaRPr kumimoji="0" lang="en-US" sz="2400" b="0" i="0" u="none" strike="noStrike" cap="none" normalizeH="0" baseline="0" dirty="0">
                        <a:ln>
                          <a:noFill/>
                        </a:ln>
                        <a:solidFill>
                          <a:schemeClr val="tx1"/>
                        </a:solidFill>
                        <a:effectLst/>
                        <a:latin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charset="0"/>
                          <a:ea typeface="Times New Roman" charset="0"/>
                          <a:cs typeface="Times New Roman" charset="0"/>
                        </a:rPr>
                        <a:t>Representational</a:t>
                      </a:r>
                      <a:endParaRPr kumimoji="0" lang="en-US" sz="2400" b="0" i="0" u="none" strike="noStrike" cap="none" normalizeH="0" baseline="0" dirty="0">
                        <a:ln>
                          <a:noFill/>
                        </a:ln>
                        <a:solidFill>
                          <a:schemeClr val="tx1"/>
                        </a:solidFill>
                        <a:effectLst/>
                        <a:latin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Times New Roman" charset="0"/>
                          <a:cs typeface="Times New Roman" charset="0"/>
                        </a:rPr>
                        <a:t>Abstract</a:t>
                      </a:r>
                      <a:endParaRPr kumimoji="0" lang="en-US" sz="2400" b="0" i="0" u="none" strike="noStrike" cap="none" normalizeH="0" baseline="0">
                        <a:ln>
                          <a:noFill/>
                        </a:ln>
                        <a:solidFill>
                          <a:schemeClr val="tx1"/>
                        </a:solidFill>
                        <a:effectLst/>
                        <a:latin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solidFill>
                  </a:tcPr>
                </a:tc>
              </a:tr>
              <a:tr h="3895944">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Arial" charset="0"/>
                        <a:buNone/>
                        <a:tabLst/>
                      </a:pPr>
                      <a:endParaRPr kumimoji="0" lang="en-US" sz="2800" b="0" i="0" u="none" strike="noStrike" cap="none" normalizeH="0" baseline="0" dirty="0">
                        <a:ln>
                          <a:noFill/>
                        </a:ln>
                        <a:solidFill>
                          <a:schemeClr val="tx1"/>
                        </a:solidFill>
                        <a:effectLst>
                          <a:outerShdw blurRad="38100" dist="38100" dir="2700000" algn="tl">
                            <a:srgbClr val="000000"/>
                          </a:outerShdw>
                        </a:effectLst>
                        <a:latin typeface="Tahoma"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Arial" charset="0"/>
                        <a:buNone/>
                        <a:tabLst/>
                      </a:pPr>
                      <a:endParaRPr kumimoji="0" lang="en-US" sz="2800" b="0" i="0" u="none" strike="noStrike" cap="none" normalizeH="0" baseline="0" dirty="0">
                        <a:ln>
                          <a:noFill/>
                        </a:ln>
                        <a:solidFill>
                          <a:schemeClr val="tx1"/>
                        </a:solidFill>
                        <a:effectLst>
                          <a:outerShdw blurRad="38100" dist="38100" dir="2700000" algn="tl">
                            <a:srgbClr val="000000"/>
                          </a:outerShdw>
                        </a:effectLst>
                        <a:latin typeface="Tahoma"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Arial" charset="0"/>
                        <a:buNone/>
                        <a:tabLst/>
                      </a:pPr>
                      <a:endParaRPr kumimoji="0" lang="en-US" sz="2800" b="0" i="0" u="none" strike="noStrike" cap="none" normalizeH="0" baseline="0" dirty="0">
                        <a:ln>
                          <a:noFill/>
                        </a:ln>
                        <a:solidFill>
                          <a:schemeClr val="tx1"/>
                        </a:solidFill>
                        <a:effectLst>
                          <a:outerShdw blurRad="38100" dist="38100" dir="2700000" algn="tl">
                            <a:srgbClr val="000000"/>
                          </a:outerShdw>
                        </a:effectLst>
                        <a:latin typeface="Tahoma"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solidFill>
                  </a:tcPr>
                </a:tc>
              </a:tr>
            </a:tbl>
          </a:graphicData>
        </a:graphic>
      </p:graphicFrame>
      <p:sp>
        <p:nvSpPr>
          <p:cNvPr id="13" name="TextBox 12"/>
          <p:cNvSpPr txBox="1"/>
          <p:nvPr/>
        </p:nvSpPr>
        <p:spPr>
          <a:xfrm>
            <a:off x="928541" y="149406"/>
            <a:ext cx="7289585" cy="1754327"/>
          </a:xfrm>
          <a:prstGeom prst="rect">
            <a:avLst/>
          </a:prstGeom>
          <a:noFill/>
        </p:spPr>
        <p:txBody>
          <a:bodyPr wrap="square" rtlCol="0">
            <a:spAutoFit/>
          </a:bodyPr>
          <a:lstStyle/>
          <a:p>
            <a:pPr algn="ctr"/>
            <a:r>
              <a:rPr lang="en-US" sz="3600" dirty="0" smtClean="0"/>
              <a:t>Amber has 3 toy cars.  If there are 4 wheels on each car, how many wheels are there on her toy cars?</a:t>
            </a:r>
            <a:endParaRPr lang="en-US" sz="3600" dirty="0"/>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9" name="Rectangle 7"/>
          <p:cNvSpPr>
            <a:spLocks noChangeArrowheads="1"/>
          </p:cNvSpPr>
          <p:nvPr/>
        </p:nvSpPr>
        <p:spPr bwMode="auto">
          <a:xfrm>
            <a:off x="1531938" y="1204913"/>
            <a:ext cx="2027237" cy="0"/>
          </a:xfrm>
          <a:prstGeom prst="rect">
            <a:avLst/>
          </a:prstGeom>
          <a:noFill/>
          <a:ln w="9525">
            <a:noFill/>
            <a:miter lim="800000"/>
            <a:headEnd/>
            <a:tailEnd/>
          </a:ln>
        </p:spPr>
        <p:txBody>
          <a:bodyPr wrap="none">
            <a:prstTxWarp prst="textNoShape">
              <a:avLst/>
            </a:prstTxWarp>
            <a:spAutoFit/>
          </a:bodyPr>
          <a:lstStyle/>
          <a:p>
            <a:endParaRPr lang="en-US"/>
          </a:p>
        </p:txBody>
      </p:sp>
      <p:sp>
        <p:nvSpPr>
          <p:cNvPr id="46090" name="Rectangle 8"/>
          <p:cNvSpPr>
            <a:spLocks noChangeArrowheads="1"/>
          </p:cNvSpPr>
          <p:nvPr/>
        </p:nvSpPr>
        <p:spPr bwMode="auto">
          <a:xfrm>
            <a:off x="1531938" y="1204913"/>
            <a:ext cx="2027237" cy="0"/>
          </a:xfrm>
          <a:prstGeom prst="rect">
            <a:avLst/>
          </a:prstGeom>
          <a:noFill/>
          <a:ln w="9525">
            <a:noFill/>
            <a:miter lim="800000"/>
            <a:headEnd/>
            <a:tailEnd/>
          </a:ln>
        </p:spPr>
        <p:txBody>
          <a:bodyPr wrap="none">
            <a:prstTxWarp prst="textNoShape">
              <a:avLst/>
            </a:prstTxWarp>
            <a:spAutoFit/>
          </a:bodyPr>
          <a:lstStyle/>
          <a:p>
            <a:endParaRPr lang="en-US"/>
          </a:p>
        </p:txBody>
      </p:sp>
      <p:sp>
        <p:nvSpPr>
          <p:cNvPr id="46091" name="Rectangle 9"/>
          <p:cNvSpPr>
            <a:spLocks noChangeArrowheads="1"/>
          </p:cNvSpPr>
          <p:nvPr/>
        </p:nvSpPr>
        <p:spPr bwMode="auto">
          <a:xfrm>
            <a:off x="1531938" y="1204913"/>
            <a:ext cx="2027237" cy="0"/>
          </a:xfrm>
          <a:prstGeom prst="rect">
            <a:avLst/>
          </a:prstGeom>
          <a:noFill/>
          <a:ln w="9525">
            <a:noFill/>
            <a:miter lim="800000"/>
            <a:headEnd/>
            <a:tailEnd/>
          </a:ln>
        </p:spPr>
        <p:txBody>
          <a:bodyPr wrap="none">
            <a:prstTxWarp prst="textNoShape">
              <a:avLst/>
            </a:prstTxWarp>
            <a:spAutoFit/>
          </a:bodyPr>
          <a:lstStyle/>
          <a:p>
            <a:endParaRPr lang="en-US"/>
          </a:p>
        </p:txBody>
      </p:sp>
      <p:graphicFrame>
        <p:nvGraphicFramePr>
          <p:cNvPr id="128029" name="Group 29"/>
          <p:cNvGraphicFramePr>
            <a:graphicFrameLocks noGrp="1"/>
          </p:cNvGraphicFramePr>
          <p:nvPr/>
        </p:nvGraphicFramePr>
        <p:xfrm>
          <a:off x="693737" y="2081011"/>
          <a:ext cx="7799364" cy="4366957"/>
        </p:xfrm>
        <a:graphic>
          <a:graphicData uri="http://schemas.openxmlformats.org/drawingml/2006/table">
            <a:tbl>
              <a:tblPr/>
              <a:tblGrid>
                <a:gridCol w="2599788"/>
                <a:gridCol w="2599788"/>
                <a:gridCol w="2599788"/>
              </a:tblGrid>
              <a:tr h="4710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charset="0"/>
                          <a:ea typeface="Times New Roman" charset="0"/>
                          <a:cs typeface="Times New Roman" charset="0"/>
                        </a:rPr>
                        <a:t>Concrete</a:t>
                      </a:r>
                      <a:endParaRPr kumimoji="0" lang="en-US" sz="2400" b="0" i="0" u="none" strike="noStrike" cap="none" normalizeH="0" baseline="0" dirty="0">
                        <a:ln>
                          <a:noFill/>
                        </a:ln>
                        <a:solidFill>
                          <a:schemeClr val="tx1"/>
                        </a:solidFill>
                        <a:effectLst/>
                        <a:latin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charset="0"/>
                          <a:ea typeface="Times New Roman" charset="0"/>
                          <a:cs typeface="Times New Roman" charset="0"/>
                        </a:rPr>
                        <a:t>Representational</a:t>
                      </a:r>
                      <a:endParaRPr kumimoji="0" lang="en-US" sz="2400" b="0" i="0" u="none" strike="noStrike" cap="none" normalizeH="0" baseline="0" dirty="0">
                        <a:ln>
                          <a:noFill/>
                        </a:ln>
                        <a:solidFill>
                          <a:schemeClr val="tx1"/>
                        </a:solidFill>
                        <a:effectLst/>
                        <a:latin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Times New Roman" charset="0"/>
                          <a:cs typeface="Times New Roman" charset="0"/>
                        </a:rPr>
                        <a:t>Abstract</a:t>
                      </a:r>
                      <a:endParaRPr kumimoji="0" lang="en-US" sz="2400" b="0" i="0" u="none" strike="noStrike" cap="none" normalizeH="0" baseline="0">
                        <a:ln>
                          <a:noFill/>
                        </a:ln>
                        <a:solidFill>
                          <a:schemeClr val="tx1"/>
                        </a:solidFill>
                        <a:effectLst/>
                        <a:latin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solidFill>
                  </a:tcPr>
                </a:tc>
              </a:tr>
              <a:tr h="3895944">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Arial" charset="0"/>
                        <a:buNone/>
                        <a:tabLst/>
                      </a:pPr>
                      <a:endParaRPr kumimoji="0" lang="en-US" sz="2800" b="0" i="0" u="none" strike="noStrike" cap="none" normalizeH="0" baseline="0" dirty="0">
                        <a:ln>
                          <a:noFill/>
                        </a:ln>
                        <a:solidFill>
                          <a:schemeClr val="tx1"/>
                        </a:solidFill>
                        <a:effectLst>
                          <a:outerShdw blurRad="38100" dist="38100" dir="2700000" algn="tl">
                            <a:srgbClr val="000000"/>
                          </a:outerShdw>
                        </a:effectLst>
                        <a:latin typeface="Tahoma"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Arial" charset="0"/>
                        <a:buNone/>
                        <a:tabLst/>
                      </a:pPr>
                      <a:endParaRPr kumimoji="0" lang="en-US" sz="2800" b="0" i="0" u="none" strike="noStrike" cap="none" normalizeH="0" baseline="0" dirty="0">
                        <a:ln>
                          <a:noFill/>
                        </a:ln>
                        <a:solidFill>
                          <a:schemeClr val="tx1"/>
                        </a:solidFill>
                        <a:effectLst>
                          <a:outerShdw blurRad="38100" dist="38100" dir="2700000" algn="tl">
                            <a:srgbClr val="000000"/>
                          </a:outerShdw>
                        </a:effectLst>
                        <a:latin typeface="Tahoma"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Arial" charset="0"/>
                        <a:buNone/>
                        <a:tabLst/>
                      </a:pPr>
                      <a:endParaRPr kumimoji="0" lang="en-US" sz="2800" b="0" i="0" u="none" strike="noStrike" cap="none" normalizeH="0" baseline="0" dirty="0">
                        <a:ln>
                          <a:noFill/>
                        </a:ln>
                        <a:solidFill>
                          <a:schemeClr val="tx1"/>
                        </a:solidFill>
                        <a:effectLst>
                          <a:outerShdw blurRad="38100" dist="38100" dir="2700000" algn="tl">
                            <a:srgbClr val="000000"/>
                          </a:outerShdw>
                        </a:effectLst>
                        <a:latin typeface="Tahoma"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solidFill>
                  </a:tcPr>
                </a:tc>
              </a:tr>
            </a:tbl>
          </a:graphicData>
        </a:graphic>
      </p:graphicFrame>
      <p:sp>
        <p:nvSpPr>
          <p:cNvPr id="13" name="TextBox 12"/>
          <p:cNvSpPr txBox="1"/>
          <p:nvPr/>
        </p:nvSpPr>
        <p:spPr>
          <a:xfrm>
            <a:off x="928541" y="149406"/>
            <a:ext cx="7289585" cy="1754327"/>
          </a:xfrm>
          <a:prstGeom prst="rect">
            <a:avLst/>
          </a:prstGeom>
          <a:noFill/>
        </p:spPr>
        <p:txBody>
          <a:bodyPr wrap="square" rtlCol="0">
            <a:spAutoFit/>
          </a:bodyPr>
          <a:lstStyle/>
          <a:p>
            <a:pPr algn="ctr"/>
            <a:r>
              <a:rPr lang="en-US" sz="3600" dirty="0" smtClean="0"/>
              <a:t>Amber has 3 toy cars.  If there are 4 wheels on each car, how many wheels are there on her toy cars?</a:t>
            </a:r>
            <a:endParaRPr lang="en-US" sz="3600" dirty="0"/>
          </a:p>
        </p:txBody>
      </p:sp>
      <p:sp>
        <p:nvSpPr>
          <p:cNvPr id="7" name="TextBox 6"/>
          <p:cNvSpPr txBox="1"/>
          <p:nvPr/>
        </p:nvSpPr>
        <p:spPr>
          <a:xfrm>
            <a:off x="928541" y="2870729"/>
            <a:ext cx="2102560" cy="3416320"/>
          </a:xfrm>
          <a:prstGeom prst="rect">
            <a:avLst/>
          </a:prstGeom>
          <a:noFill/>
        </p:spPr>
        <p:txBody>
          <a:bodyPr wrap="square" rtlCol="0">
            <a:spAutoFit/>
          </a:bodyPr>
          <a:lstStyle/>
          <a:p>
            <a:pPr algn="ctr"/>
            <a:r>
              <a:rPr lang="en-US" sz="2400" dirty="0" smtClean="0">
                <a:solidFill>
                  <a:schemeClr val="bg1"/>
                </a:solidFill>
              </a:rPr>
              <a:t>With your partner, come up with 2- 3 different ways you would teach this problem using CONCRETE objects</a:t>
            </a:r>
            <a:endParaRPr lang="en-US" sz="2400" dirty="0">
              <a:solidFill>
                <a:schemeClr val="bg1"/>
              </a:solidFill>
            </a:endParaRPr>
          </a:p>
        </p:txBody>
      </p:sp>
      <p:sp>
        <p:nvSpPr>
          <p:cNvPr id="8" name="TextBox 7"/>
          <p:cNvSpPr txBox="1"/>
          <p:nvPr/>
        </p:nvSpPr>
        <p:spPr>
          <a:xfrm>
            <a:off x="3404652" y="2870729"/>
            <a:ext cx="2401401" cy="3046988"/>
          </a:xfrm>
          <a:prstGeom prst="rect">
            <a:avLst/>
          </a:prstGeom>
          <a:noFill/>
        </p:spPr>
        <p:txBody>
          <a:bodyPr wrap="square" rtlCol="0">
            <a:spAutoFit/>
          </a:bodyPr>
          <a:lstStyle/>
          <a:p>
            <a:pPr algn="ctr"/>
            <a:r>
              <a:rPr lang="en-US" sz="2400" dirty="0" smtClean="0">
                <a:solidFill>
                  <a:schemeClr val="bg1"/>
                </a:solidFill>
              </a:rPr>
              <a:t>With your partner, come up with 2- 3 different ways you would teach this problem using REPRESENTATION</a:t>
            </a:r>
            <a:endParaRPr lang="en-US" sz="2400" dirty="0">
              <a:solidFill>
                <a:schemeClr val="bg1"/>
              </a:solidFill>
            </a:endParaRPr>
          </a:p>
        </p:txBody>
      </p:sp>
      <p:sp>
        <p:nvSpPr>
          <p:cNvPr id="9" name="TextBox 8"/>
          <p:cNvSpPr txBox="1"/>
          <p:nvPr/>
        </p:nvSpPr>
        <p:spPr>
          <a:xfrm>
            <a:off x="6115566" y="2870729"/>
            <a:ext cx="2102560" cy="3416320"/>
          </a:xfrm>
          <a:prstGeom prst="rect">
            <a:avLst/>
          </a:prstGeom>
          <a:noFill/>
        </p:spPr>
        <p:txBody>
          <a:bodyPr wrap="square" rtlCol="0">
            <a:spAutoFit/>
          </a:bodyPr>
          <a:lstStyle/>
          <a:p>
            <a:pPr algn="ctr"/>
            <a:r>
              <a:rPr lang="en-US" sz="2400" dirty="0" smtClean="0">
                <a:solidFill>
                  <a:schemeClr val="bg1"/>
                </a:solidFill>
              </a:rPr>
              <a:t>With your partner, come up with 2- 3 different ways you would teach this problem using ABSTRACT</a:t>
            </a:r>
          </a:p>
          <a:p>
            <a:pPr algn="ctr"/>
            <a:r>
              <a:rPr lang="en-US" sz="2400" dirty="0" smtClean="0">
                <a:solidFill>
                  <a:schemeClr val="bg1"/>
                </a:solidFill>
              </a:rPr>
              <a:t>symbols</a:t>
            </a:r>
            <a:endParaRPr lang="en-US" sz="2400" dirty="0">
              <a:solidFill>
                <a:schemeClr val="bg1"/>
              </a:solidFill>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0"/>
            <a:ext cx="8229600" cy="1152560"/>
          </a:xfrm>
        </p:spPr>
        <p:txBody>
          <a:bodyPr/>
          <a:lstStyle/>
          <a:p>
            <a:r>
              <a:rPr lang="en-US" dirty="0"/>
              <a:t>What to do</a:t>
            </a:r>
            <a:r>
              <a:rPr lang="en-US" dirty="0" smtClean="0"/>
              <a:t>?</a:t>
            </a:r>
            <a:endParaRPr lang="en-US" dirty="0"/>
          </a:p>
        </p:txBody>
      </p:sp>
      <p:sp>
        <p:nvSpPr>
          <p:cNvPr id="28675" name="Rectangle 3"/>
          <p:cNvSpPr>
            <a:spLocks noGrp="1" noChangeArrowheads="1"/>
          </p:cNvSpPr>
          <p:nvPr>
            <p:ph idx="1"/>
          </p:nvPr>
        </p:nvSpPr>
        <p:spPr>
          <a:xfrm>
            <a:off x="192112" y="1152561"/>
            <a:ext cx="8741098" cy="4898380"/>
          </a:xfrm>
        </p:spPr>
        <p:txBody>
          <a:bodyPr>
            <a:normAutofit fontScale="55000" lnSpcReduction="20000"/>
          </a:bodyPr>
          <a:lstStyle/>
          <a:p>
            <a:pPr>
              <a:lnSpc>
                <a:spcPct val="90000"/>
              </a:lnSpc>
              <a:spcAft>
                <a:spcPts val="600"/>
              </a:spcAft>
            </a:pPr>
            <a:r>
              <a:rPr lang="en-US" sz="3273" dirty="0" smtClean="0"/>
              <a:t>Implement </a:t>
            </a:r>
            <a:r>
              <a:rPr lang="en-US" sz="3273" dirty="0" smtClean="0"/>
              <a:t>an effective core curriculum </a:t>
            </a:r>
            <a:r>
              <a:rPr lang="en-US" sz="3273" dirty="0" smtClean="0"/>
              <a:t>based </a:t>
            </a:r>
            <a:r>
              <a:rPr lang="en-US" sz="3273" dirty="0"/>
              <a:t>on </a:t>
            </a:r>
          </a:p>
          <a:p>
            <a:pPr lvl="1">
              <a:lnSpc>
                <a:spcPct val="90000"/>
              </a:lnSpc>
              <a:spcAft>
                <a:spcPts val="600"/>
              </a:spcAft>
            </a:pPr>
            <a:r>
              <a:rPr lang="en-US" sz="2080" dirty="0"/>
              <a:t>Critical mathematics content</a:t>
            </a:r>
            <a:r>
              <a:rPr lang="en-US" sz="2080" dirty="0" smtClean="0"/>
              <a:t> </a:t>
            </a:r>
            <a:r>
              <a:rPr lang="en-US" sz="2080" dirty="0" smtClean="0"/>
              <a:t>(Common Core State </a:t>
            </a:r>
            <a:r>
              <a:rPr lang="en-US" sz="2080" dirty="0" smtClean="0"/>
              <a:t>S</a:t>
            </a:r>
            <a:r>
              <a:rPr lang="en-US" sz="2080" dirty="0" smtClean="0"/>
              <a:t>tandards</a:t>
            </a:r>
            <a:r>
              <a:rPr lang="en-US" sz="2080" dirty="0" smtClean="0"/>
              <a:t>)</a:t>
            </a:r>
          </a:p>
          <a:p>
            <a:pPr lvl="1">
              <a:lnSpc>
                <a:spcPct val="90000"/>
              </a:lnSpc>
              <a:spcAft>
                <a:spcPts val="600"/>
              </a:spcAft>
            </a:pPr>
            <a:r>
              <a:rPr lang="en-US" sz="2080" dirty="0" smtClean="0"/>
              <a:t>Research-based </a:t>
            </a:r>
            <a:r>
              <a:rPr lang="en-US" sz="2080" dirty="0"/>
              <a:t>instructional design </a:t>
            </a:r>
            <a:r>
              <a:rPr lang="en-US" sz="2080" dirty="0" smtClean="0"/>
              <a:t>principles (</a:t>
            </a:r>
            <a:r>
              <a:rPr lang="en-US" sz="2080" dirty="0" err="1" smtClean="0"/>
              <a:t>EnVision</a:t>
            </a:r>
            <a:r>
              <a:rPr lang="en-US" sz="2080" dirty="0" smtClean="0"/>
              <a:t> Math</a:t>
            </a:r>
            <a:r>
              <a:rPr lang="en-US" sz="2080" dirty="0" smtClean="0"/>
              <a:t>)</a:t>
            </a:r>
          </a:p>
          <a:p>
            <a:pPr lvl="1">
              <a:lnSpc>
                <a:spcPct val="90000"/>
              </a:lnSpc>
              <a:spcAft>
                <a:spcPts val="600"/>
              </a:spcAft>
              <a:buNone/>
            </a:pPr>
            <a:r>
              <a:rPr lang="en-US" sz="3294" dirty="0" smtClean="0">
                <a:solidFill>
                  <a:schemeClr val="accent2">
                    <a:lumMod val="20000"/>
                    <a:lumOff val="80000"/>
                  </a:schemeClr>
                </a:solidFill>
              </a:rPr>
              <a:t> </a:t>
            </a:r>
          </a:p>
          <a:p>
            <a:r>
              <a:rPr lang="en-US" sz="5091" dirty="0" smtClean="0">
                <a:solidFill>
                  <a:schemeClr val="accent2">
                    <a:lumMod val="20000"/>
                    <a:lumOff val="80000"/>
                  </a:schemeClr>
                </a:solidFill>
              </a:rPr>
              <a:t>Ensure student understanding through high</a:t>
            </a:r>
            <a:r>
              <a:rPr lang="en-US" sz="5091" dirty="0" smtClean="0">
                <a:solidFill>
                  <a:schemeClr val="accent2">
                    <a:lumMod val="20000"/>
                    <a:lumOff val="80000"/>
                  </a:schemeClr>
                </a:solidFill>
              </a:rPr>
              <a:t>-quality instruction </a:t>
            </a:r>
            <a:r>
              <a:rPr lang="en-US" sz="5091" dirty="0" smtClean="0">
                <a:solidFill>
                  <a:schemeClr val="accent2">
                    <a:lumMod val="20000"/>
                    <a:lumOff val="80000"/>
                  </a:schemeClr>
                </a:solidFill>
              </a:rPr>
              <a:t>using both </a:t>
            </a:r>
            <a:r>
              <a:rPr lang="en-US" sz="5091" dirty="0" smtClean="0">
                <a:solidFill>
                  <a:schemeClr val="accent2">
                    <a:lumMod val="20000"/>
                    <a:lumOff val="80000"/>
                  </a:schemeClr>
                </a:solidFill>
              </a:rPr>
              <a:t>student-centered and teacher-</a:t>
            </a:r>
            <a:r>
              <a:rPr lang="en-US" sz="5091" dirty="0" smtClean="0">
                <a:solidFill>
                  <a:schemeClr val="accent2">
                    <a:lumMod val="20000"/>
                    <a:lumOff val="80000"/>
                  </a:schemeClr>
                </a:solidFill>
              </a:rPr>
              <a:t>centered strategies. </a:t>
            </a:r>
            <a:endParaRPr lang="en-US" sz="5091" dirty="0" smtClean="0">
              <a:solidFill>
                <a:schemeClr val="accent2">
                  <a:lumMod val="20000"/>
                  <a:lumOff val="80000"/>
                </a:schemeClr>
              </a:solidFill>
            </a:endParaRPr>
          </a:p>
          <a:p>
            <a:pPr lvl="1">
              <a:lnSpc>
                <a:spcPct val="90000"/>
              </a:lnSpc>
              <a:spcAft>
                <a:spcPts val="600"/>
              </a:spcAft>
            </a:pPr>
            <a:r>
              <a:rPr lang="en-US" sz="4480" dirty="0" smtClean="0">
                <a:solidFill>
                  <a:srgbClr val="FFF8C2"/>
                </a:solidFill>
              </a:rPr>
              <a:t>Procedural Understanding/Skill Acquisition (Instructional Focus Continuum)</a:t>
            </a:r>
          </a:p>
          <a:p>
            <a:pPr lvl="1">
              <a:lnSpc>
                <a:spcPct val="90000"/>
              </a:lnSpc>
              <a:spcAft>
                <a:spcPts val="600"/>
              </a:spcAft>
            </a:pPr>
            <a:r>
              <a:rPr lang="en-US" sz="4480" dirty="0" smtClean="0">
                <a:solidFill>
                  <a:srgbClr val="FFF8C2"/>
                </a:solidFill>
              </a:rPr>
              <a:t>Conceptual Understanding (CRA model)</a:t>
            </a:r>
          </a:p>
          <a:p>
            <a:pPr lvl="1">
              <a:lnSpc>
                <a:spcPct val="90000"/>
              </a:lnSpc>
              <a:spcAft>
                <a:spcPts val="600"/>
              </a:spcAft>
            </a:pPr>
            <a:r>
              <a:rPr lang="en-US" sz="4480" dirty="0" err="1" smtClean="0">
                <a:solidFill>
                  <a:srgbClr val="FFF8C2"/>
                </a:solidFill>
              </a:rPr>
              <a:t>Scaffolded</a:t>
            </a:r>
            <a:r>
              <a:rPr lang="en-US" sz="4480" dirty="0" smtClean="0">
                <a:solidFill>
                  <a:srgbClr val="FFF8C2"/>
                </a:solidFill>
              </a:rPr>
              <a:t> Instruction (I do, We do, </a:t>
            </a:r>
            <a:r>
              <a:rPr lang="en-US" sz="4480" dirty="0" err="1" smtClean="0">
                <a:solidFill>
                  <a:srgbClr val="FFF8C2"/>
                </a:solidFill>
              </a:rPr>
              <a:t>Ya’all</a:t>
            </a:r>
            <a:r>
              <a:rPr lang="en-US" sz="4480" dirty="0" smtClean="0">
                <a:solidFill>
                  <a:srgbClr val="FFF8C2"/>
                </a:solidFill>
              </a:rPr>
              <a:t> do, You do</a:t>
            </a:r>
            <a:r>
              <a:rPr lang="en-US" sz="4480" dirty="0" smtClean="0">
                <a:solidFill>
                  <a:srgbClr val="FFF8C2"/>
                </a:solidFill>
              </a:rPr>
              <a:t>)</a:t>
            </a:r>
          </a:p>
          <a:p>
            <a:pPr lvl="1">
              <a:lnSpc>
                <a:spcPct val="90000"/>
              </a:lnSpc>
              <a:spcAft>
                <a:spcPts val="600"/>
              </a:spcAft>
              <a:buNone/>
            </a:pPr>
            <a:endParaRPr lang="en-US" sz="2400" dirty="0" smtClean="0"/>
          </a:p>
          <a:p>
            <a:pPr>
              <a:lnSpc>
                <a:spcPct val="90000"/>
              </a:lnSpc>
              <a:spcAft>
                <a:spcPts val="600"/>
              </a:spcAft>
            </a:pPr>
            <a:r>
              <a:rPr lang="en-US" sz="3294" dirty="0" smtClean="0">
                <a:solidFill>
                  <a:srgbClr val="FFFFFF"/>
                </a:solidFill>
              </a:rPr>
              <a:t>Use reliable </a:t>
            </a:r>
            <a:r>
              <a:rPr lang="en-US" sz="3294" dirty="0" smtClean="0">
                <a:solidFill>
                  <a:srgbClr val="FFFFFF"/>
                </a:solidFill>
              </a:rPr>
              <a:t>assessment </a:t>
            </a:r>
            <a:r>
              <a:rPr lang="en-US" sz="3294" dirty="0" smtClean="0">
                <a:solidFill>
                  <a:srgbClr val="FFFFFF"/>
                </a:solidFill>
              </a:rPr>
              <a:t>tools</a:t>
            </a:r>
          </a:p>
          <a:p>
            <a:pPr lvl="1">
              <a:lnSpc>
                <a:spcPct val="90000"/>
              </a:lnSpc>
              <a:spcAft>
                <a:spcPts val="600"/>
              </a:spcAft>
            </a:pPr>
            <a:r>
              <a:rPr lang="en-US" sz="2400" dirty="0" smtClean="0"/>
              <a:t>Regular formative assessment (District CFA’s)</a:t>
            </a:r>
          </a:p>
          <a:p>
            <a:pPr lvl="1">
              <a:lnSpc>
                <a:spcPct val="90000"/>
              </a:lnSpc>
              <a:spcAft>
                <a:spcPts val="600"/>
              </a:spcAft>
            </a:pPr>
            <a:r>
              <a:rPr lang="en-US" sz="2400" dirty="0" smtClean="0"/>
              <a:t>Benchmark screening and progress monitoring (M-</a:t>
            </a:r>
            <a:r>
              <a:rPr lang="en-US" sz="2400" dirty="0" err="1" smtClean="0"/>
              <a:t>CBM’s</a:t>
            </a:r>
            <a:r>
              <a:rPr lang="en-US" sz="2400" dirty="0" smtClean="0"/>
              <a:t>)</a:t>
            </a:r>
            <a:endParaRPr lang="en-US" dirty="0" smtClean="0"/>
          </a:p>
          <a:p>
            <a:pPr lvl="1">
              <a:lnSpc>
                <a:spcPct val="90000"/>
              </a:lnSpc>
              <a:spcAft>
                <a:spcPts val="600"/>
              </a:spcAft>
              <a:buNone/>
            </a:pPr>
            <a:endParaRPr lang="en-US" sz="2800" dirty="0" smtClean="0"/>
          </a:p>
          <a:p>
            <a:pPr>
              <a:lnSpc>
                <a:spcPct val="90000"/>
              </a:lnSpc>
              <a:spcAft>
                <a:spcPts val="600"/>
              </a:spcAft>
            </a:pPr>
            <a:endParaRPr lang="en-US" sz="2824" dirty="0" smtClean="0"/>
          </a:p>
          <a:p>
            <a:pPr>
              <a:lnSpc>
                <a:spcPct val="90000"/>
              </a:lnSpc>
              <a:spcAft>
                <a:spcPts val="600"/>
              </a:spcAft>
              <a:buNone/>
            </a:pPr>
            <a:endParaRPr lang="en-US" sz="2800" dirty="0" smtClean="0"/>
          </a:p>
          <a:p>
            <a:pPr>
              <a:lnSpc>
                <a:spcPct val="90000"/>
              </a:lnSpc>
              <a:spcAft>
                <a:spcPts val="600"/>
              </a:spcAft>
            </a:pPr>
            <a:endParaRPr lang="en-US" sz="2800" dirty="0" smtClean="0"/>
          </a:p>
          <a:p>
            <a:pPr lvl="1">
              <a:lnSpc>
                <a:spcPct val="90000"/>
              </a:lnSpc>
              <a:spcAft>
                <a:spcPts val="600"/>
              </a:spcAft>
              <a:buNone/>
            </a:pPr>
            <a:endParaRPr lang="en-US" sz="2400" dirty="0" smtClean="0"/>
          </a:p>
          <a:p>
            <a:pPr lvl="1">
              <a:lnSpc>
                <a:spcPct val="90000"/>
              </a:lnSpc>
              <a:spcAft>
                <a:spcPts val="600"/>
              </a:spcAft>
            </a:pPr>
            <a:endParaRPr lang="en-US" sz="2400" dirty="0" smtClean="0"/>
          </a:p>
        </p:txBody>
      </p:sp>
      <p:sp>
        <p:nvSpPr>
          <p:cNvPr id="4" name="TextBox 3"/>
          <p:cNvSpPr txBox="1"/>
          <p:nvPr/>
        </p:nvSpPr>
        <p:spPr>
          <a:xfrm>
            <a:off x="3724839" y="6211669"/>
            <a:ext cx="5208371" cy="646331"/>
          </a:xfrm>
          <a:prstGeom prst="rect">
            <a:avLst/>
          </a:prstGeom>
          <a:noFill/>
        </p:spPr>
        <p:txBody>
          <a:bodyPr wrap="square" rtlCol="0">
            <a:spAutoFit/>
          </a:bodyPr>
          <a:lstStyle/>
          <a:p>
            <a:r>
              <a:rPr lang="en-US" i="1" dirty="0" smtClean="0">
                <a:solidFill>
                  <a:srgbClr val="FFF8C2"/>
                </a:solidFill>
              </a:rPr>
              <a:t>~ Foundations </a:t>
            </a:r>
            <a:r>
              <a:rPr lang="en-US" i="1" dirty="0" smtClean="0">
                <a:solidFill>
                  <a:srgbClr val="FFF8C2"/>
                </a:solidFill>
              </a:rPr>
              <a:t>for Success: The Final Report of</a:t>
            </a:r>
          </a:p>
          <a:p>
            <a:r>
              <a:rPr lang="en-US" i="1" dirty="0" smtClean="0">
                <a:solidFill>
                  <a:srgbClr val="FFF8C2"/>
                </a:solidFill>
              </a:rPr>
              <a:t>the National Mathematics Advisory Panel (2008).</a:t>
            </a:r>
            <a:endParaRPr lang="en-US" dirty="0">
              <a:solidFill>
                <a:srgbClr val="FFF8C2"/>
              </a:solidFill>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6000" dirty="0" err="1" smtClean="0"/>
              <a:t>Scaffolded</a:t>
            </a:r>
            <a:r>
              <a:rPr lang="en-US" sz="6000" dirty="0" smtClean="0"/>
              <a:t> Instruction</a:t>
            </a:r>
            <a:r>
              <a:rPr lang="en-US" b="1" dirty="0" smtClean="0"/>
              <a:t/>
            </a:r>
            <a:br>
              <a:rPr lang="en-US" b="1" dirty="0" smtClean="0"/>
            </a:br>
            <a:endParaRPr lang="en-US" dirty="0"/>
          </a:p>
        </p:txBody>
      </p:sp>
      <p:sp>
        <p:nvSpPr>
          <p:cNvPr id="3" name="Content Placeholder 2"/>
          <p:cNvSpPr>
            <a:spLocks noGrp="1"/>
          </p:cNvSpPr>
          <p:nvPr>
            <p:ph idx="1"/>
          </p:nvPr>
        </p:nvSpPr>
        <p:spPr>
          <a:xfrm>
            <a:off x="457200" y="1417638"/>
            <a:ext cx="8229600" cy="4708525"/>
          </a:xfrm>
        </p:spPr>
        <p:txBody>
          <a:bodyPr/>
          <a:lstStyle/>
          <a:p>
            <a:pPr>
              <a:buNone/>
            </a:pPr>
            <a:r>
              <a:rPr lang="en-US" i="1" dirty="0" smtClean="0"/>
              <a:t>Gradual </a:t>
            </a:r>
            <a:r>
              <a:rPr lang="en-US" i="1" dirty="0" smtClean="0"/>
              <a:t>Release of </a:t>
            </a:r>
            <a:r>
              <a:rPr lang="en-US" i="1" dirty="0" smtClean="0"/>
              <a:t>Responsibility</a:t>
            </a:r>
          </a:p>
          <a:p>
            <a:pPr algn="ctr">
              <a:buNone/>
            </a:pPr>
            <a:r>
              <a:rPr lang="en-US" sz="4400" b="1" i="1" dirty="0" smtClean="0">
                <a:solidFill>
                  <a:schemeClr val="accent1">
                    <a:lumMod val="75000"/>
                  </a:schemeClr>
                </a:solidFill>
              </a:rPr>
              <a:t>“</a:t>
            </a:r>
            <a:r>
              <a:rPr lang="en-US" sz="4400" b="1" i="1" dirty="0" smtClean="0">
                <a:solidFill>
                  <a:schemeClr val="accent1">
                    <a:lumMod val="75000"/>
                  </a:schemeClr>
                </a:solidFill>
              </a:rPr>
              <a:t>I do - We do</a:t>
            </a:r>
            <a:r>
              <a:rPr lang="en-US" sz="4400" b="1" i="1" dirty="0" smtClean="0">
                <a:solidFill>
                  <a:schemeClr val="accent1">
                    <a:lumMod val="75000"/>
                  </a:schemeClr>
                </a:solidFill>
              </a:rPr>
              <a:t> –</a:t>
            </a:r>
            <a:r>
              <a:rPr lang="en-US" sz="4400" b="1" i="1" dirty="0" err="1" smtClean="0">
                <a:solidFill>
                  <a:schemeClr val="accent1">
                    <a:lumMod val="75000"/>
                  </a:schemeClr>
                </a:solidFill>
              </a:rPr>
              <a:t>Ya’all</a:t>
            </a:r>
            <a:r>
              <a:rPr lang="en-US" sz="4400" b="1" i="1" dirty="0" smtClean="0">
                <a:solidFill>
                  <a:schemeClr val="accent1">
                    <a:lumMod val="75000"/>
                  </a:schemeClr>
                </a:solidFill>
              </a:rPr>
              <a:t> do- </a:t>
            </a:r>
            <a:r>
              <a:rPr lang="en-US" sz="4400" b="1" i="1" dirty="0" smtClean="0">
                <a:solidFill>
                  <a:schemeClr val="accent1">
                    <a:lumMod val="75000"/>
                  </a:schemeClr>
                </a:solidFill>
              </a:rPr>
              <a:t>You do</a:t>
            </a:r>
            <a:r>
              <a:rPr lang="en-US" sz="4400" b="1" i="1" dirty="0" smtClean="0">
                <a:solidFill>
                  <a:schemeClr val="accent1">
                    <a:lumMod val="75000"/>
                  </a:schemeClr>
                </a:solidFill>
              </a:rPr>
              <a:t>”</a:t>
            </a:r>
          </a:p>
          <a:p>
            <a:pPr>
              <a:buNone/>
            </a:pPr>
            <a:endParaRPr lang="en-US" b="1" i="1" dirty="0" smtClean="0"/>
          </a:p>
          <a:p>
            <a:pPr>
              <a:buNone/>
            </a:pPr>
            <a:r>
              <a:rPr lang="en-US" b="1" i="1" dirty="0" smtClean="0"/>
              <a:t>				</a:t>
            </a:r>
            <a:r>
              <a:rPr lang="en-US" dirty="0" smtClean="0">
                <a:solidFill>
                  <a:schemeClr val="accent1">
                    <a:lumMod val="60000"/>
                    <a:lumOff val="40000"/>
                  </a:schemeClr>
                </a:solidFill>
              </a:rPr>
              <a:t>Explicit </a:t>
            </a:r>
            <a:r>
              <a:rPr lang="en-US" dirty="0" smtClean="0">
                <a:solidFill>
                  <a:schemeClr val="accent1">
                    <a:lumMod val="60000"/>
                    <a:lumOff val="40000"/>
                  </a:schemeClr>
                </a:solidFill>
              </a:rPr>
              <a:t>Instruction and Modeling</a:t>
            </a:r>
            <a:r>
              <a:rPr lang="en-US" dirty="0" smtClean="0">
                <a:solidFill>
                  <a:schemeClr val="accent1">
                    <a:lumMod val="60000"/>
                    <a:lumOff val="40000"/>
                  </a:schemeClr>
                </a:solidFill>
              </a:rPr>
              <a:t> </a:t>
            </a:r>
          </a:p>
          <a:p>
            <a:pPr>
              <a:buNone/>
            </a:pPr>
            <a:r>
              <a:rPr lang="en-US" dirty="0" smtClean="0">
                <a:solidFill>
                  <a:schemeClr val="accent1">
                    <a:lumMod val="60000"/>
                    <a:lumOff val="40000"/>
                  </a:schemeClr>
                </a:solidFill>
              </a:rPr>
              <a:t>				Guided </a:t>
            </a:r>
            <a:r>
              <a:rPr lang="en-US" dirty="0" smtClean="0">
                <a:solidFill>
                  <a:schemeClr val="accent1">
                    <a:lumMod val="60000"/>
                    <a:lumOff val="40000"/>
                  </a:schemeClr>
                </a:solidFill>
              </a:rPr>
              <a:t>Practice</a:t>
            </a:r>
            <a:r>
              <a:rPr lang="en-US" dirty="0" smtClean="0">
                <a:solidFill>
                  <a:schemeClr val="accent1">
                    <a:lumMod val="60000"/>
                    <a:lumOff val="40000"/>
                  </a:schemeClr>
                </a:solidFill>
              </a:rPr>
              <a:t> </a:t>
            </a:r>
          </a:p>
          <a:p>
            <a:pPr>
              <a:buNone/>
            </a:pPr>
            <a:r>
              <a:rPr lang="en-US" dirty="0" smtClean="0">
                <a:solidFill>
                  <a:schemeClr val="accent1">
                    <a:lumMod val="60000"/>
                    <a:lumOff val="40000"/>
                  </a:schemeClr>
                </a:solidFill>
              </a:rPr>
              <a:t>				Independent </a:t>
            </a:r>
            <a:r>
              <a:rPr lang="en-US" dirty="0" smtClean="0">
                <a:solidFill>
                  <a:schemeClr val="accent1">
                    <a:lumMod val="60000"/>
                    <a:lumOff val="40000"/>
                  </a:schemeClr>
                </a:solidFill>
              </a:rPr>
              <a:t>Practice</a:t>
            </a:r>
            <a:endParaRPr lang="en-US" dirty="0">
              <a:solidFill>
                <a:schemeClr val="accent1">
                  <a:lumMod val="60000"/>
                  <a:lumOff val="40000"/>
                </a:schemeClr>
              </a:solidFill>
            </a:endParaRPr>
          </a:p>
        </p:txBody>
      </p:sp>
      <p:cxnSp>
        <p:nvCxnSpPr>
          <p:cNvPr id="5" name="Straight Arrow Connector 4"/>
          <p:cNvCxnSpPr/>
          <p:nvPr/>
        </p:nvCxnSpPr>
        <p:spPr>
          <a:xfrm rot="5400000">
            <a:off x="410997" y="4295421"/>
            <a:ext cx="1856902" cy="10673"/>
          </a:xfrm>
          <a:prstGeom prst="straightConnector1">
            <a:avLst/>
          </a:prstGeom>
          <a:ln w="69850">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107132"/>
          </a:xfrm>
        </p:spPr>
        <p:txBody>
          <a:bodyPr>
            <a:normAutofit/>
          </a:bodyPr>
          <a:lstStyle/>
          <a:p>
            <a:r>
              <a:rPr lang="en-US" dirty="0" smtClean="0">
                <a:solidFill>
                  <a:schemeClr val="accent2">
                    <a:lumMod val="40000"/>
                    <a:lumOff val="60000"/>
                  </a:schemeClr>
                </a:solidFill>
              </a:rPr>
              <a:t>A Day in the Life of </a:t>
            </a:r>
            <a:r>
              <a:rPr lang="en-US" dirty="0" err="1" smtClean="0">
                <a:solidFill>
                  <a:schemeClr val="accent2">
                    <a:lumMod val="40000"/>
                    <a:lumOff val="60000"/>
                  </a:schemeClr>
                </a:solidFill>
              </a:rPr>
              <a:t>EnVision</a:t>
            </a:r>
            <a:r>
              <a:rPr lang="en-US" dirty="0" smtClean="0">
                <a:solidFill>
                  <a:schemeClr val="accent2">
                    <a:lumMod val="40000"/>
                    <a:lumOff val="60000"/>
                  </a:schemeClr>
                </a:solidFill>
              </a:rPr>
              <a:t> Math</a:t>
            </a:r>
            <a:r>
              <a:rPr lang="en-US" dirty="0" smtClean="0"/>
              <a:t/>
            </a:r>
            <a:br>
              <a:rPr lang="en-US" dirty="0" smtClean="0"/>
            </a:br>
            <a:r>
              <a:rPr lang="en-US" dirty="0" smtClean="0"/>
              <a:t/>
            </a:r>
            <a:br>
              <a:rPr lang="en-US" dirty="0" smtClean="0"/>
            </a:br>
            <a:r>
              <a:rPr lang="en-US" dirty="0" smtClean="0"/>
              <a:t>The CORE </a:t>
            </a:r>
            <a:r>
              <a:rPr lang="en-US" dirty="0" smtClean="0">
                <a:solidFill>
                  <a:srgbClr val="0000FF"/>
                </a:solidFill>
              </a:rPr>
              <a:t>and More</a:t>
            </a:r>
            <a:r>
              <a:rPr lang="en-US" dirty="0" smtClean="0"/>
              <a:t/>
            </a:r>
            <a:br>
              <a:rPr lang="en-US" dirty="0" smtClean="0"/>
            </a:br>
            <a:r>
              <a:rPr lang="en-US" dirty="0" smtClean="0"/>
              <a:t>Lesson Checklist</a:t>
            </a:r>
            <a:br>
              <a:rPr lang="en-US" dirty="0" smtClean="0"/>
            </a:br>
            <a:r>
              <a:rPr lang="en-US" dirty="0" smtClean="0"/>
              <a:t/>
            </a:r>
            <a:br>
              <a:rPr lang="en-US" dirty="0" smtClean="0"/>
            </a:br>
            <a:r>
              <a:rPr lang="en-US" dirty="0" smtClean="0"/>
              <a:t/>
            </a:r>
            <a:br>
              <a:rPr lang="en-US" dirty="0" smtClean="0"/>
            </a:br>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sp>
        <p:nvSpPr>
          <p:cNvPr id="3" name="Content Placeholder 2"/>
          <p:cNvSpPr>
            <a:spLocks noGrp="1"/>
          </p:cNvSpPr>
          <p:nvPr>
            <p:ph idx="1"/>
          </p:nvPr>
        </p:nvSpPr>
        <p:spPr/>
        <p:txBody>
          <a:bodyPr/>
          <a:lstStyle/>
          <a:p>
            <a:r>
              <a:rPr lang="en-US" dirty="0" smtClean="0"/>
              <a:t>INSERT Core and more document here</a:t>
            </a:r>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0"/>
            <a:ext cx="8229600" cy="1152560"/>
          </a:xfrm>
        </p:spPr>
        <p:txBody>
          <a:bodyPr/>
          <a:lstStyle/>
          <a:p>
            <a:r>
              <a:rPr lang="en-US" dirty="0"/>
              <a:t>What to do</a:t>
            </a:r>
            <a:r>
              <a:rPr lang="en-US" dirty="0" smtClean="0"/>
              <a:t>?</a:t>
            </a:r>
            <a:endParaRPr lang="en-US" dirty="0"/>
          </a:p>
        </p:txBody>
      </p:sp>
      <p:sp>
        <p:nvSpPr>
          <p:cNvPr id="28675" name="Rectangle 3"/>
          <p:cNvSpPr>
            <a:spLocks noGrp="1" noChangeArrowheads="1"/>
          </p:cNvSpPr>
          <p:nvPr>
            <p:ph idx="1"/>
          </p:nvPr>
        </p:nvSpPr>
        <p:spPr>
          <a:xfrm>
            <a:off x="192112" y="1152561"/>
            <a:ext cx="8741098" cy="4898380"/>
          </a:xfrm>
        </p:spPr>
        <p:txBody>
          <a:bodyPr>
            <a:normAutofit fontScale="55000" lnSpcReduction="20000"/>
          </a:bodyPr>
          <a:lstStyle/>
          <a:p>
            <a:pPr>
              <a:lnSpc>
                <a:spcPct val="90000"/>
              </a:lnSpc>
              <a:spcAft>
                <a:spcPts val="600"/>
              </a:spcAft>
            </a:pPr>
            <a:r>
              <a:rPr lang="en-US" sz="3273" dirty="0" smtClean="0"/>
              <a:t>Implement </a:t>
            </a:r>
            <a:r>
              <a:rPr lang="en-US" sz="3273" dirty="0" smtClean="0"/>
              <a:t>an effective core curriculum </a:t>
            </a:r>
            <a:r>
              <a:rPr lang="en-US" sz="3273" dirty="0" smtClean="0"/>
              <a:t>based </a:t>
            </a:r>
            <a:r>
              <a:rPr lang="en-US" sz="3273" dirty="0"/>
              <a:t>on </a:t>
            </a:r>
          </a:p>
          <a:p>
            <a:pPr lvl="1">
              <a:lnSpc>
                <a:spcPct val="90000"/>
              </a:lnSpc>
              <a:spcAft>
                <a:spcPts val="600"/>
              </a:spcAft>
            </a:pPr>
            <a:r>
              <a:rPr lang="en-US" sz="2364" dirty="0"/>
              <a:t>Critical mathematics content</a:t>
            </a:r>
            <a:r>
              <a:rPr lang="en-US" sz="2364" dirty="0" smtClean="0"/>
              <a:t> </a:t>
            </a:r>
            <a:r>
              <a:rPr lang="en-US" sz="2364" dirty="0" smtClean="0"/>
              <a:t>(Common Core State </a:t>
            </a:r>
            <a:r>
              <a:rPr lang="en-US" sz="2364" dirty="0" smtClean="0"/>
              <a:t>S</a:t>
            </a:r>
            <a:r>
              <a:rPr lang="en-US" sz="2364" dirty="0" smtClean="0"/>
              <a:t>tandards</a:t>
            </a:r>
            <a:r>
              <a:rPr lang="en-US" sz="2364" dirty="0" smtClean="0"/>
              <a:t>)</a:t>
            </a:r>
          </a:p>
          <a:p>
            <a:pPr lvl="1">
              <a:lnSpc>
                <a:spcPct val="90000"/>
              </a:lnSpc>
              <a:spcAft>
                <a:spcPts val="600"/>
              </a:spcAft>
            </a:pPr>
            <a:r>
              <a:rPr lang="en-US" sz="2364" dirty="0" smtClean="0"/>
              <a:t>Research-based </a:t>
            </a:r>
            <a:r>
              <a:rPr lang="en-US" sz="2364" dirty="0"/>
              <a:t>instructional design </a:t>
            </a:r>
            <a:r>
              <a:rPr lang="en-US" sz="2364" dirty="0" smtClean="0"/>
              <a:t>principles (</a:t>
            </a:r>
            <a:r>
              <a:rPr lang="en-US" sz="2364" dirty="0" err="1" smtClean="0"/>
              <a:t>EnVision</a:t>
            </a:r>
            <a:r>
              <a:rPr lang="en-US" sz="2364" dirty="0" smtClean="0"/>
              <a:t> Math</a:t>
            </a:r>
            <a:r>
              <a:rPr lang="en-US" sz="2364" dirty="0" smtClean="0"/>
              <a:t>)</a:t>
            </a:r>
          </a:p>
          <a:p>
            <a:pPr lvl="1">
              <a:lnSpc>
                <a:spcPct val="90000"/>
              </a:lnSpc>
              <a:spcAft>
                <a:spcPts val="600"/>
              </a:spcAft>
              <a:buNone/>
            </a:pPr>
            <a:r>
              <a:rPr lang="en-US" sz="3294" dirty="0" smtClean="0">
                <a:solidFill>
                  <a:schemeClr val="accent2">
                    <a:lumMod val="20000"/>
                    <a:lumOff val="80000"/>
                  </a:schemeClr>
                </a:solidFill>
              </a:rPr>
              <a:t> </a:t>
            </a:r>
          </a:p>
          <a:p>
            <a:r>
              <a:rPr lang="en-US" sz="3789" dirty="0" smtClean="0"/>
              <a:t>Ensure student understanding through high</a:t>
            </a:r>
            <a:r>
              <a:rPr lang="en-US" sz="3789" dirty="0" smtClean="0"/>
              <a:t>-quality instruction </a:t>
            </a:r>
            <a:r>
              <a:rPr lang="en-US" sz="3789" dirty="0" smtClean="0"/>
              <a:t>using both </a:t>
            </a:r>
            <a:r>
              <a:rPr lang="en-US" sz="3789" dirty="0" smtClean="0"/>
              <a:t>student-centered and teacher-</a:t>
            </a:r>
            <a:r>
              <a:rPr lang="en-US" sz="3789" dirty="0" smtClean="0"/>
              <a:t>centered strategies. </a:t>
            </a:r>
            <a:endParaRPr lang="en-US" sz="3789" dirty="0" smtClean="0"/>
          </a:p>
          <a:p>
            <a:pPr lvl="1">
              <a:lnSpc>
                <a:spcPct val="90000"/>
              </a:lnSpc>
              <a:spcAft>
                <a:spcPts val="600"/>
              </a:spcAft>
            </a:pPr>
            <a:r>
              <a:rPr lang="en-US" sz="2364" dirty="0" smtClean="0"/>
              <a:t>Procedural Understanding/Skill Acquisition (Instructional Focus Continuum)</a:t>
            </a:r>
          </a:p>
          <a:p>
            <a:pPr lvl="1">
              <a:lnSpc>
                <a:spcPct val="90000"/>
              </a:lnSpc>
              <a:spcAft>
                <a:spcPts val="600"/>
              </a:spcAft>
            </a:pPr>
            <a:r>
              <a:rPr lang="en-US" sz="2364" dirty="0" smtClean="0"/>
              <a:t>Conceptual Understanding (CRA model)</a:t>
            </a:r>
          </a:p>
          <a:p>
            <a:pPr lvl="1">
              <a:lnSpc>
                <a:spcPct val="90000"/>
              </a:lnSpc>
              <a:spcAft>
                <a:spcPts val="600"/>
              </a:spcAft>
            </a:pPr>
            <a:r>
              <a:rPr lang="en-US" sz="2364" dirty="0" err="1" smtClean="0"/>
              <a:t>Scaffolded</a:t>
            </a:r>
            <a:r>
              <a:rPr lang="en-US" sz="2364" dirty="0" smtClean="0"/>
              <a:t> Instruction (I do, We do, </a:t>
            </a:r>
            <a:r>
              <a:rPr lang="en-US" sz="2364" dirty="0" err="1" smtClean="0"/>
              <a:t>Ya’all</a:t>
            </a:r>
            <a:r>
              <a:rPr lang="en-US" sz="2364" dirty="0" smtClean="0"/>
              <a:t> do, You do</a:t>
            </a:r>
            <a:r>
              <a:rPr lang="en-US" sz="2364" dirty="0" smtClean="0"/>
              <a:t>)</a:t>
            </a:r>
          </a:p>
          <a:p>
            <a:pPr lvl="1">
              <a:lnSpc>
                <a:spcPct val="90000"/>
              </a:lnSpc>
              <a:spcAft>
                <a:spcPts val="600"/>
              </a:spcAft>
              <a:buNone/>
            </a:pPr>
            <a:endParaRPr lang="en-US" sz="2400" dirty="0" smtClean="0"/>
          </a:p>
          <a:p>
            <a:pPr>
              <a:lnSpc>
                <a:spcPct val="90000"/>
              </a:lnSpc>
              <a:spcAft>
                <a:spcPts val="600"/>
              </a:spcAft>
            </a:pPr>
            <a:r>
              <a:rPr lang="en-US" sz="5818" dirty="0" smtClean="0">
                <a:solidFill>
                  <a:schemeClr val="accent2">
                    <a:lumMod val="20000"/>
                    <a:lumOff val="80000"/>
                  </a:schemeClr>
                </a:solidFill>
              </a:rPr>
              <a:t>Use reliable</a:t>
            </a:r>
            <a:r>
              <a:rPr lang="en-US" sz="5818" dirty="0" smtClean="0">
                <a:solidFill>
                  <a:schemeClr val="accent2">
                    <a:lumMod val="20000"/>
                    <a:lumOff val="80000"/>
                  </a:schemeClr>
                </a:solidFill>
              </a:rPr>
              <a:t> ASSESSMENT </a:t>
            </a:r>
            <a:r>
              <a:rPr lang="en-US" sz="5818" dirty="0" smtClean="0">
                <a:solidFill>
                  <a:schemeClr val="accent2">
                    <a:lumMod val="20000"/>
                    <a:lumOff val="80000"/>
                  </a:schemeClr>
                </a:solidFill>
              </a:rPr>
              <a:t>tools</a:t>
            </a:r>
          </a:p>
          <a:p>
            <a:pPr lvl="1">
              <a:lnSpc>
                <a:spcPct val="90000"/>
              </a:lnSpc>
              <a:spcAft>
                <a:spcPts val="600"/>
              </a:spcAft>
            </a:pPr>
            <a:r>
              <a:rPr lang="en-US" sz="5895" dirty="0" smtClean="0">
                <a:solidFill>
                  <a:schemeClr val="accent2">
                    <a:lumMod val="20000"/>
                    <a:lumOff val="80000"/>
                  </a:schemeClr>
                </a:solidFill>
              </a:rPr>
              <a:t>Regular formative assessment (District CFA’s)</a:t>
            </a:r>
          </a:p>
          <a:p>
            <a:pPr lvl="1">
              <a:lnSpc>
                <a:spcPct val="90000"/>
              </a:lnSpc>
              <a:spcAft>
                <a:spcPts val="600"/>
              </a:spcAft>
            </a:pPr>
            <a:r>
              <a:rPr lang="en-US" sz="5895" dirty="0" smtClean="0">
                <a:solidFill>
                  <a:schemeClr val="accent2">
                    <a:lumMod val="20000"/>
                    <a:lumOff val="80000"/>
                  </a:schemeClr>
                </a:solidFill>
              </a:rPr>
              <a:t>Benchmark screening and progress monitoring (M-</a:t>
            </a:r>
            <a:r>
              <a:rPr lang="en-US" sz="5895" dirty="0" err="1" smtClean="0">
                <a:solidFill>
                  <a:schemeClr val="accent2">
                    <a:lumMod val="20000"/>
                    <a:lumOff val="80000"/>
                  </a:schemeClr>
                </a:solidFill>
              </a:rPr>
              <a:t>CBM’s</a:t>
            </a:r>
            <a:r>
              <a:rPr lang="en-US" sz="5895" dirty="0" smtClean="0">
                <a:solidFill>
                  <a:schemeClr val="accent2">
                    <a:lumMod val="20000"/>
                    <a:lumOff val="80000"/>
                  </a:schemeClr>
                </a:solidFill>
              </a:rPr>
              <a:t>)</a:t>
            </a:r>
          </a:p>
          <a:p>
            <a:pPr lvl="1">
              <a:lnSpc>
                <a:spcPct val="90000"/>
              </a:lnSpc>
              <a:spcAft>
                <a:spcPts val="600"/>
              </a:spcAft>
              <a:buNone/>
            </a:pPr>
            <a:endParaRPr lang="en-US" sz="2800" dirty="0" smtClean="0"/>
          </a:p>
          <a:p>
            <a:pPr>
              <a:lnSpc>
                <a:spcPct val="90000"/>
              </a:lnSpc>
              <a:spcAft>
                <a:spcPts val="600"/>
              </a:spcAft>
            </a:pPr>
            <a:endParaRPr lang="en-US" sz="2824" dirty="0" smtClean="0"/>
          </a:p>
          <a:p>
            <a:pPr>
              <a:lnSpc>
                <a:spcPct val="90000"/>
              </a:lnSpc>
              <a:spcAft>
                <a:spcPts val="600"/>
              </a:spcAft>
              <a:buNone/>
            </a:pPr>
            <a:endParaRPr lang="en-US" sz="2800" dirty="0" smtClean="0"/>
          </a:p>
          <a:p>
            <a:pPr>
              <a:lnSpc>
                <a:spcPct val="90000"/>
              </a:lnSpc>
              <a:spcAft>
                <a:spcPts val="600"/>
              </a:spcAft>
            </a:pPr>
            <a:endParaRPr lang="en-US" sz="2800" dirty="0" smtClean="0"/>
          </a:p>
          <a:p>
            <a:pPr lvl="1">
              <a:lnSpc>
                <a:spcPct val="90000"/>
              </a:lnSpc>
              <a:spcAft>
                <a:spcPts val="600"/>
              </a:spcAft>
              <a:buNone/>
            </a:pPr>
            <a:endParaRPr lang="en-US" sz="2400" dirty="0" smtClean="0"/>
          </a:p>
          <a:p>
            <a:pPr lvl="1">
              <a:lnSpc>
                <a:spcPct val="90000"/>
              </a:lnSpc>
              <a:spcAft>
                <a:spcPts val="600"/>
              </a:spcAft>
            </a:pPr>
            <a:endParaRPr lang="en-US" sz="2400" dirty="0" smtClean="0"/>
          </a:p>
        </p:txBody>
      </p:sp>
      <p:sp>
        <p:nvSpPr>
          <p:cNvPr id="4" name="TextBox 3"/>
          <p:cNvSpPr txBox="1"/>
          <p:nvPr/>
        </p:nvSpPr>
        <p:spPr>
          <a:xfrm>
            <a:off x="3724839" y="6211669"/>
            <a:ext cx="5208371" cy="646331"/>
          </a:xfrm>
          <a:prstGeom prst="rect">
            <a:avLst/>
          </a:prstGeom>
          <a:noFill/>
        </p:spPr>
        <p:txBody>
          <a:bodyPr wrap="square" rtlCol="0">
            <a:spAutoFit/>
          </a:bodyPr>
          <a:lstStyle/>
          <a:p>
            <a:r>
              <a:rPr lang="en-US" i="1" dirty="0" smtClean="0">
                <a:solidFill>
                  <a:srgbClr val="FFF8C2"/>
                </a:solidFill>
              </a:rPr>
              <a:t>~ Foundations </a:t>
            </a:r>
            <a:r>
              <a:rPr lang="en-US" i="1" dirty="0" smtClean="0">
                <a:solidFill>
                  <a:srgbClr val="FFF8C2"/>
                </a:solidFill>
              </a:rPr>
              <a:t>for Success: The Final Report of</a:t>
            </a:r>
          </a:p>
          <a:p>
            <a:r>
              <a:rPr lang="en-US" i="1" dirty="0" smtClean="0">
                <a:solidFill>
                  <a:srgbClr val="FFF8C2"/>
                </a:solidFill>
              </a:rPr>
              <a:t>the National Mathematics Advisory Panel (2008).</a:t>
            </a:r>
            <a:endParaRPr lang="en-US" dirty="0">
              <a:solidFill>
                <a:srgbClr val="FFF8C2"/>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a:bodyPr>
          <a:lstStyle/>
          <a:p>
            <a:r>
              <a:rPr lang="en-US" sz="3200" dirty="0">
                <a:solidFill>
                  <a:schemeClr val="accent1"/>
                </a:solidFill>
              </a:rPr>
              <a:t>Increasing recognition of the importance of mathematical knowledge</a:t>
            </a:r>
            <a:endParaRPr lang="en-US" dirty="0">
              <a:solidFill>
                <a:schemeClr val="accent1"/>
              </a:solidFill>
            </a:endParaRPr>
          </a:p>
        </p:txBody>
      </p:sp>
      <p:sp>
        <p:nvSpPr>
          <p:cNvPr id="22531" name="Rectangle 3"/>
          <p:cNvSpPr>
            <a:spLocks noGrp="1" noChangeArrowheads="1"/>
          </p:cNvSpPr>
          <p:nvPr>
            <p:ph idx="1"/>
          </p:nvPr>
        </p:nvSpPr>
        <p:spPr/>
        <p:txBody>
          <a:bodyPr>
            <a:normAutofit/>
          </a:bodyPr>
          <a:lstStyle/>
          <a:p>
            <a:pPr algn="ctr">
              <a:buNone/>
            </a:pPr>
            <a:r>
              <a:rPr lang="en-US" sz="3200" dirty="0"/>
              <a:t>“For people to participate fully in society, they must know basic mathematics.  Citizens who cannot reason mathematically are cut off from whole realms of human endeavor.  Innumeracy deprives them not only of opportunity but also of competence in everyday </a:t>
            </a:r>
            <a:r>
              <a:rPr lang="en-US" sz="3200" dirty="0" smtClean="0"/>
              <a:t>tasks.”</a:t>
            </a:r>
            <a:r>
              <a:rPr lang="en-US" sz="2800" dirty="0" smtClean="0"/>
              <a:t> </a:t>
            </a:r>
            <a:r>
              <a:rPr lang="en-US" sz="2800" dirty="0"/>
              <a:t>(Adding it Up, 2001)</a:t>
            </a:r>
            <a:endParaRPr lang="en-US" sz="3200" dirty="0"/>
          </a:p>
        </p:txBody>
      </p:sp>
    </p:spTree>
  </p:cSld>
  <p:clrMapOvr>
    <a:masterClrMapping/>
  </p:clrMapOvr>
  <p:transition>
    <p:random/>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ASSESSMENT</a:t>
            </a:r>
            <a:endParaRPr lang="en-US" dirty="0">
              <a:solidFill>
                <a:schemeClr val="accent1">
                  <a:lumMod val="75000"/>
                </a:schemeClr>
              </a:solidFill>
            </a:endParaRPr>
          </a:p>
        </p:txBody>
      </p:sp>
      <p:sp>
        <p:nvSpPr>
          <p:cNvPr id="3" name="Content Placeholder 2"/>
          <p:cNvSpPr>
            <a:spLocks noGrp="1"/>
          </p:cNvSpPr>
          <p:nvPr>
            <p:ph idx="1"/>
          </p:nvPr>
        </p:nvSpPr>
        <p:spPr>
          <a:xfrm>
            <a:off x="457200" y="1417638"/>
            <a:ext cx="8229600" cy="5081521"/>
          </a:xfrm>
        </p:spPr>
        <p:txBody>
          <a:bodyPr>
            <a:normAutofit fontScale="70000" lnSpcReduction="20000"/>
          </a:bodyPr>
          <a:lstStyle/>
          <a:p>
            <a:pPr>
              <a:buNone/>
            </a:pPr>
            <a:r>
              <a:rPr lang="en-US" dirty="0" smtClean="0"/>
              <a:t>Where do I START instruction</a:t>
            </a:r>
            <a:r>
              <a:rPr lang="en-US" dirty="0" smtClean="0"/>
              <a:t>?   </a:t>
            </a:r>
            <a:r>
              <a:rPr lang="en-US" dirty="0" smtClean="0"/>
              <a:t>How do I EVALUATE student learning</a:t>
            </a:r>
            <a:r>
              <a:rPr lang="en-US" dirty="0" smtClean="0"/>
              <a:t>?</a:t>
            </a:r>
          </a:p>
          <a:p>
            <a:pPr>
              <a:buNone/>
            </a:pPr>
            <a:endParaRPr lang="en-US" dirty="0" smtClean="0"/>
          </a:p>
          <a:p>
            <a:pPr>
              <a:buNone/>
            </a:pPr>
            <a:r>
              <a:rPr lang="en-US" dirty="0" smtClean="0"/>
              <a:t>Screening </a:t>
            </a:r>
            <a:r>
              <a:rPr lang="en-US" dirty="0" smtClean="0"/>
              <a:t>Assessment:</a:t>
            </a:r>
            <a:r>
              <a:rPr lang="en-US" dirty="0" smtClean="0"/>
              <a:t> </a:t>
            </a:r>
          </a:p>
          <a:p>
            <a:pPr>
              <a:buNone/>
            </a:pPr>
            <a:r>
              <a:rPr lang="en-US" dirty="0" smtClean="0"/>
              <a:t>	</a:t>
            </a:r>
            <a:r>
              <a:rPr lang="en-US" dirty="0" smtClean="0"/>
              <a:t>Foundational skills</a:t>
            </a:r>
          </a:p>
          <a:p>
            <a:pPr>
              <a:buNone/>
            </a:pPr>
            <a:r>
              <a:rPr lang="en-US" dirty="0" smtClean="0"/>
              <a:t>	</a:t>
            </a:r>
            <a:r>
              <a:rPr lang="en-US" dirty="0" smtClean="0"/>
              <a:t>Identify </a:t>
            </a:r>
            <a:r>
              <a:rPr lang="en-US" dirty="0" smtClean="0"/>
              <a:t>children at </a:t>
            </a:r>
            <a:r>
              <a:rPr lang="en-US" dirty="0" smtClean="0"/>
              <a:t>risk</a:t>
            </a:r>
          </a:p>
          <a:p>
            <a:pPr>
              <a:buNone/>
            </a:pPr>
            <a:endParaRPr lang="en-US" dirty="0" smtClean="0"/>
          </a:p>
          <a:p>
            <a:pPr>
              <a:buNone/>
            </a:pPr>
            <a:r>
              <a:rPr lang="en-US" dirty="0" smtClean="0"/>
              <a:t>Diagnostic </a:t>
            </a:r>
            <a:r>
              <a:rPr lang="en-US" dirty="0" smtClean="0"/>
              <a:t>Assessment:</a:t>
            </a:r>
            <a:r>
              <a:rPr lang="en-US" dirty="0" smtClean="0"/>
              <a:t> </a:t>
            </a:r>
          </a:p>
          <a:p>
            <a:pPr>
              <a:buNone/>
            </a:pPr>
            <a:r>
              <a:rPr lang="en-US" dirty="0" smtClean="0"/>
              <a:t>	</a:t>
            </a:r>
            <a:r>
              <a:rPr lang="en-US" dirty="0" smtClean="0"/>
              <a:t>What </a:t>
            </a:r>
            <a:r>
              <a:rPr lang="en-US" dirty="0" smtClean="0"/>
              <a:t>deficits are impeding the development </a:t>
            </a:r>
            <a:r>
              <a:rPr lang="en-US" dirty="0" smtClean="0"/>
              <a:t>of proficiency?</a:t>
            </a:r>
          </a:p>
          <a:p>
            <a:pPr>
              <a:buNone/>
            </a:pPr>
            <a:r>
              <a:rPr lang="en-US" dirty="0" smtClean="0"/>
              <a:t>	</a:t>
            </a:r>
            <a:r>
              <a:rPr lang="en-US" dirty="0" smtClean="0"/>
              <a:t> </a:t>
            </a:r>
            <a:r>
              <a:rPr lang="en-US" dirty="0" smtClean="0"/>
              <a:t>Multi-faceted </a:t>
            </a:r>
            <a:r>
              <a:rPr lang="en-US" dirty="0" smtClean="0"/>
              <a:t>approach</a:t>
            </a:r>
          </a:p>
          <a:p>
            <a:pPr>
              <a:buNone/>
            </a:pPr>
            <a:endParaRPr lang="en-US" dirty="0" smtClean="0"/>
          </a:p>
          <a:p>
            <a:pPr>
              <a:buNone/>
            </a:pPr>
            <a:r>
              <a:rPr lang="en-US" dirty="0" smtClean="0"/>
              <a:t>Progress </a:t>
            </a:r>
            <a:r>
              <a:rPr lang="en-US" dirty="0" smtClean="0"/>
              <a:t>Monitoring (Formative) Assessment</a:t>
            </a:r>
            <a:r>
              <a:rPr lang="en-US" dirty="0" smtClean="0"/>
              <a:t>:</a:t>
            </a:r>
          </a:p>
          <a:p>
            <a:pPr>
              <a:buNone/>
            </a:pPr>
            <a:r>
              <a:rPr lang="en-US" dirty="0" smtClean="0"/>
              <a:t>	</a:t>
            </a:r>
            <a:r>
              <a:rPr lang="en-US" dirty="0" smtClean="0"/>
              <a:t>Curriculum</a:t>
            </a:r>
            <a:r>
              <a:rPr lang="en-US" dirty="0" smtClean="0"/>
              <a:t>-</a:t>
            </a:r>
            <a:r>
              <a:rPr lang="en-US" dirty="0" smtClean="0"/>
              <a:t>based</a:t>
            </a:r>
          </a:p>
          <a:p>
            <a:pPr>
              <a:buNone/>
            </a:pPr>
            <a:r>
              <a:rPr lang="en-US" dirty="0" smtClean="0"/>
              <a:t>	On</a:t>
            </a:r>
            <a:r>
              <a:rPr lang="en-US" dirty="0" smtClean="0"/>
              <a:t>-going (students at risk assessment more frequently</a:t>
            </a:r>
            <a:r>
              <a:rPr lang="en-US" dirty="0" smtClean="0"/>
              <a:t>)</a:t>
            </a:r>
          </a:p>
          <a:p>
            <a:pPr>
              <a:buNone/>
            </a:pPr>
            <a:r>
              <a:rPr lang="en-US" dirty="0" smtClean="0"/>
              <a:t> </a:t>
            </a:r>
          </a:p>
          <a:p>
            <a:pPr>
              <a:buNone/>
            </a:pPr>
            <a:r>
              <a:rPr lang="en-US" dirty="0" smtClean="0"/>
              <a:t>Outcome </a:t>
            </a:r>
            <a:r>
              <a:rPr lang="en-US" dirty="0" smtClean="0"/>
              <a:t>(Summative) Assessment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98475" y="94129"/>
            <a:ext cx="8147051" cy="1077051"/>
          </a:xfrm>
        </p:spPr>
        <p:txBody>
          <a:bodyPr/>
          <a:lstStyle/>
          <a:p>
            <a:r>
              <a:rPr lang="en-US" dirty="0">
                <a:solidFill>
                  <a:srgbClr val="D16349"/>
                </a:solidFill>
              </a:rPr>
              <a:t>State of Mathematics</a:t>
            </a:r>
          </a:p>
        </p:txBody>
      </p:sp>
      <p:sp>
        <p:nvSpPr>
          <p:cNvPr id="24579" name="Rectangle 3"/>
          <p:cNvSpPr>
            <a:spLocks noGrp="1" noChangeArrowheads="1"/>
          </p:cNvSpPr>
          <p:nvPr>
            <p:ph idx="1"/>
          </p:nvPr>
        </p:nvSpPr>
        <p:spPr>
          <a:xfrm>
            <a:off x="498476" y="1171180"/>
            <a:ext cx="8147050" cy="5382020"/>
          </a:xfrm>
        </p:spPr>
        <p:txBody>
          <a:bodyPr>
            <a:noAutofit/>
          </a:bodyPr>
          <a:lstStyle/>
          <a:p>
            <a:pPr>
              <a:lnSpc>
                <a:spcPct val="80000"/>
              </a:lnSpc>
              <a:spcAft>
                <a:spcPts val="600"/>
              </a:spcAft>
            </a:pPr>
            <a:r>
              <a:rPr lang="en-US" sz="2800" dirty="0"/>
              <a:t>Achievement on the NAEP trending upward for 4th/8th grade and steady for 12th grade</a:t>
            </a:r>
          </a:p>
          <a:p>
            <a:pPr lvl="1">
              <a:lnSpc>
                <a:spcPct val="80000"/>
              </a:lnSpc>
              <a:spcAft>
                <a:spcPts val="600"/>
              </a:spcAft>
            </a:pPr>
            <a:r>
              <a:rPr lang="en-US" dirty="0"/>
              <a:t>Large numbers of students still lacking proficient skills</a:t>
            </a:r>
          </a:p>
          <a:p>
            <a:pPr lvl="1">
              <a:lnSpc>
                <a:spcPct val="80000"/>
              </a:lnSpc>
              <a:spcAft>
                <a:spcPts val="600"/>
              </a:spcAft>
            </a:pPr>
            <a:r>
              <a:rPr lang="en-US" dirty="0"/>
              <a:t>Persistent income and ethnicity gaps</a:t>
            </a:r>
          </a:p>
          <a:p>
            <a:pPr lvl="1">
              <a:lnSpc>
                <a:spcPct val="80000"/>
              </a:lnSpc>
              <a:spcAft>
                <a:spcPts val="600"/>
              </a:spcAft>
            </a:pPr>
            <a:r>
              <a:rPr lang="en-US" dirty="0"/>
              <a:t>Drop in achievement at the time algebra instruction begins</a:t>
            </a:r>
          </a:p>
          <a:p>
            <a:pPr>
              <a:lnSpc>
                <a:spcPct val="80000"/>
              </a:lnSpc>
              <a:spcAft>
                <a:spcPts val="600"/>
              </a:spcAft>
            </a:pPr>
            <a:r>
              <a:rPr lang="en-US" sz="2800" dirty="0"/>
              <a:t>TIMSS data indicate significant lower levels of achievement between</a:t>
            </a:r>
            <a:r>
              <a:rPr lang="en-US" sz="2800" dirty="0" smtClean="0"/>
              <a:t> the US </a:t>
            </a:r>
            <a:r>
              <a:rPr lang="en-US" sz="2800" dirty="0"/>
              <a:t>and other nations</a:t>
            </a:r>
            <a:endParaRPr lang="en-US" sz="2800" dirty="0" smtClean="0"/>
          </a:p>
          <a:p>
            <a:pPr>
              <a:lnSpc>
                <a:spcPct val="80000"/>
              </a:lnSpc>
              <a:spcAft>
                <a:spcPts val="600"/>
              </a:spcAft>
            </a:pPr>
            <a:r>
              <a:rPr lang="en-US" sz="2800" dirty="0" smtClean="0"/>
              <a:t>Jobs </a:t>
            </a:r>
            <a:r>
              <a:rPr lang="en-US" sz="2800" dirty="0"/>
              <a:t>requiring intensive mathematics and science knowledge will outpace job growth 3:1</a:t>
            </a:r>
            <a:r>
              <a:rPr lang="en-US" sz="2800" dirty="0" smtClean="0"/>
              <a:t> and </a:t>
            </a:r>
            <a:r>
              <a:rPr lang="en-US" sz="2800" dirty="0"/>
              <a:t>everyday work will require greater mathematical </a:t>
            </a:r>
            <a:r>
              <a:rPr lang="en-US" sz="2800" dirty="0" smtClean="0"/>
              <a:t>understanding (STEM) </a:t>
            </a:r>
            <a:endParaRPr lang="en-US" sz="2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Title 1"/>
          <p:cNvSpPr>
            <a:spLocks noGrp="1"/>
          </p:cNvSpPr>
          <p:nvPr>
            <p:ph type="title"/>
          </p:nvPr>
        </p:nvSpPr>
        <p:spPr>
          <a:xfrm>
            <a:off x="1524000" y="152400"/>
            <a:ext cx="6477000" cy="990600"/>
          </a:xfrm>
        </p:spPr>
        <p:txBody>
          <a:bodyPr>
            <a:normAutofit fontScale="90000"/>
          </a:bodyPr>
          <a:lstStyle/>
          <a:p>
            <a:r>
              <a:rPr lang="en-US" sz="3600" dirty="0">
                <a:solidFill>
                  <a:srgbClr val="D16349"/>
                </a:solidFill>
              </a:rPr>
              <a:t>Meaningful Differences in</a:t>
            </a:r>
            <a:br>
              <a:rPr lang="en-US" sz="3600" dirty="0">
                <a:solidFill>
                  <a:srgbClr val="D16349"/>
                </a:solidFill>
              </a:rPr>
            </a:br>
            <a:r>
              <a:rPr lang="en-US" sz="3600" dirty="0">
                <a:solidFill>
                  <a:srgbClr val="D16349"/>
                </a:solidFill>
              </a:rPr>
              <a:t>Math Readiness</a:t>
            </a:r>
          </a:p>
        </p:txBody>
      </p:sp>
      <p:sp>
        <p:nvSpPr>
          <p:cNvPr id="26627" name="Content Placeholder 2"/>
          <p:cNvSpPr>
            <a:spLocks noGrp="1"/>
          </p:cNvSpPr>
          <p:nvPr>
            <p:ph idx="1"/>
          </p:nvPr>
        </p:nvSpPr>
        <p:spPr>
          <a:xfrm>
            <a:off x="513442" y="1447799"/>
            <a:ext cx="8478158" cy="4793807"/>
          </a:xfrm>
        </p:spPr>
        <p:txBody>
          <a:bodyPr>
            <a:normAutofit lnSpcReduction="10000"/>
          </a:bodyPr>
          <a:lstStyle/>
          <a:p>
            <a:r>
              <a:rPr lang="en-US" sz="2800" dirty="0"/>
              <a:t>Long term trajectories are established as early as kindergarten (Morgan &amp; </a:t>
            </a:r>
            <a:r>
              <a:rPr lang="en-US" sz="2800" dirty="0" err="1"/>
              <a:t>Farkas</a:t>
            </a:r>
            <a:r>
              <a:rPr lang="en-US" sz="2800" dirty="0"/>
              <a:t>, 2009)</a:t>
            </a:r>
          </a:p>
          <a:p>
            <a:pPr lvl="1"/>
            <a:r>
              <a:rPr lang="en-US" sz="2400" dirty="0">
                <a:solidFill>
                  <a:schemeClr val="accent2">
                    <a:lumMod val="20000"/>
                    <a:lumOff val="80000"/>
                  </a:schemeClr>
                </a:solidFill>
              </a:rPr>
              <a:t>70% of students exiting K below the 10</a:t>
            </a:r>
            <a:r>
              <a:rPr lang="en-US" sz="2400" baseline="30000" dirty="0">
                <a:solidFill>
                  <a:schemeClr val="accent2">
                    <a:lumMod val="20000"/>
                    <a:lumOff val="80000"/>
                  </a:schemeClr>
                </a:solidFill>
              </a:rPr>
              <a:t>th</a:t>
            </a:r>
            <a:r>
              <a:rPr lang="en-US" sz="2400" dirty="0">
                <a:solidFill>
                  <a:schemeClr val="accent2">
                    <a:lumMod val="20000"/>
                    <a:lumOff val="80000"/>
                  </a:schemeClr>
                </a:solidFill>
              </a:rPr>
              <a:t> %</a:t>
            </a:r>
            <a:r>
              <a:rPr lang="en-US" sz="2400" dirty="0" err="1">
                <a:solidFill>
                  <a:schemeClr val="accent2">
                    <a:lumMod val="20000"/>
                    <a:lumOff val="80000"/>
                  </a:schemeClr>
                </a:solidFill>
              </a:rPr>
              <a:t>ile</a:t>
            </a:r>
            <a:r>
              <a:rPr lang="en-US" sz="2400" dirty="0">
                <a:solidFill>
                  <a:schemeClr val="accent2">
                    <a:lumMod val="20000"/>
                    <a:lumOff val="80000"/>
                  </a:schemeClr>
                </a:solidFill>
              </a:rPr>
              <a:t> remain below the 10</a:t>
            </a:r>
            <a:r>
              <a:rPr lang="en-US" sz="2400" baseline="30000" dirty="0">
                <a:solidFill>
                  <a:schemeClr val="accent2">
                    <a:lumMod val="20000"/>
                    <a:lumOff val="80000"/>
                  </a:schemeClr>
                </a:solidFill>
              </a:rPr>
              <a:t>th</a:t>
            </a:r>
            <a:r>
              <a:rPr lang="en-US" sz="2400" dirty="0">
                <a:solidFill>
                  <a:schemeClr val="accent2">
                    <a:lumMod val="20000"/>
                    <a:lumOff val="80000"/>
                  </a:schemeClr>
                </a:solidFill>
              </a:rPr>
              <a:t> %</a:t>
            </a:r>
            <a:r>
              <a:rPr lang="en-US" sz="2400" dirty="0" err="1">
                <a:solidFill>
                  <a:schemeClr val="accent2">
                    <a:lumMod val="20000"/>
                    <a:lumOff val="80000"/>
                  </a:schemeClr>
                </a:solidFill>
              </a:rPr>
              <a:t>ile</a:t>
            </a:r>
            <a:r>
              <a:rPr lang="en-US" sz="2400" dirty="0">
                <a:solidFill>
                  <a:schemeClr val="accent2">
                    <a:lumMod val="20000"/>
                    <a:lumOff val="80000"/>
                  </a:schemeClr>
                </a:solidFill>
              </a:rPr>
              <a:t> at the end of 5</a:t>
            </a:r>
            <a:r>
              <a:rPr lang="en-US" sz="2400" baseline="30000" dirty="0">
                <a:solidFill>
                  <a:schemeClr val="accent2">
                    <a:lumMod val="20000"/>
                    <a:lumOff val="80000"/>
                  </a:schemeClr>
                </a:solidFill>
              </a:rPr>
              <a:t>th</a:t>
            </a:r>
            <a:r>
              <a:rPr lang="en-US" sz="2400" dirty="0">
                <a:solidFill>
                  <a:schemeClr val="accent2">
                    <a:lumMod val="20000"/>
                    <a:lumOff val="80000"/>
                  </a:schemeClr>
                </a:solidFill>
              </a:rPr>
              <a:t> </a:t>
            </a:r>
            <a:r>
              <a:rPr lang="en-US" sz="2400" dirty="0" smtClean="0">
                <a:solidFill>
                  <a:schemeClr val="accent2">
                    <a:lumMod val="20000"/>
                    <a:lumOff val="80000"/>
                  </a:schemeClr>
                </a:solidFill>
              </a:rPr>
              <a:t>grade</a:t>
            </a:r>
          </a:p>
          <a:p>
            <a:pPr lvl="1"/>
            <a:endParaRPr lang="en-US" sz="2400" dirty="0" smtClean="0"/>
          </a:p>
          <a:p>
            <a:r>
              <a:rPr lang="en-US" sz="2800" dirty="0"/>
              <a:t>Middle and high SES children come to school with much more informal instruction in numbers and quantitative concepts (Griffin, 1994</a:t>
            </a:r>
            <a:r>
              <a:rPr lang="en-US" sz="2800" dirty="0" smtClean="0"/>
              <a:t>)</a:t>
            </a:r>
          </a:p>
          <a:p>
            <a:pPr>
              <a:buClr>
                <a:srgbClr val="008000"/>
              </a:buClr>
            </a:pPr>
            <a:endParaRPr lang="en-US" sz="2800" dirty="0" smtClean="0"/>
          </a:p>
          <a:p>
            <a:r>
              <a:rPr lang="en-US" sz="2800" dirty="0"/>
              <a:t>Children lacking these opportunities require formal explicit instruction to develop</a:t>
            </a:r>
            <a:r>
              <a:rPr lang="en-US" sz="2800" dirty="0" smtClean="0"/>
              <a:t> early numeracy skills</a:t>
            </a:r>
            <a:endParaRPr lang="en-US"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17410" name="Object 2"/>
          <p:cNvGraphicFramePr>
            <a:graphicFrameLocks noChangeAspect="1"/>
          </p:cNvGraphicFramePr>
          <p:nvPr/>
        </p:nvGraphicFramePr>
        <p:xfrm>
          <a:off x="837954" y="394666"/>
          <a:ext cx="7469589" cy="5822950"/>
        </p:xfrm>
        <a:graphic>
          <a:graphicData uri="http://schemas.openxmlformats.org/presentationml/2006/ole">
            <p:oleObj spid="_x0000_s76802" name="Bitmap Image" r:id="rId3" imgW="7935433" imgH="6428571" progId="Paint.Picture">
              <p:embed/>
            </p:oleObj>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3181</TotalTime>
  <Words>3056</Words>
  <Application>Microsoft Macintosh PowerPoint</Application>
  <PresentationFormat>On-screen Show (4:3)</PresentationFormat>
  <Paragraphs>410</Paragraphs>
  <Slides>60</Slides>
  <Notes>27</Notes>
  <HiddenSlides>4</HiddenSlides>
  <MMClips>0</MMClips>
  <ScaleCrop>false</ScaleCrop>
  <HeadingPairs>
    <vt:vector size="6" baseType="variant">
      <vt:variant>
        <vt:lpstr>Design Template</vt:lpstr>
      </vt:variant>
      <vt:variant>
        <vt:i4>1</vt:i4>
      </vt:variant>
      <vt:variant>
        <vt:lpstr>Embedded OLE Servers</vt:lpstr>
      </vt:variant>
      <vt:variant>
        <vt:i4>2</vt:i4>
      </vt:variant>
      <vt:variant>
        <vt:lpstr>Slide Titles</vt:lpstr>
      </vt:variant>
      <vt:variant>
        <vt:i4>60</vt:i4>
      </vt:variant>
    </vt:vector>
  </HeadingPairs>
  <TitlesOfParts>
    <vt:vector size="63" baseType="lpstr">
      <vt:lpstr>Office Theme</vt:lpstr>
      <vt:lpstr>Bitmap Image</vt:lpstr>
      <vt:lpstr>Microsoft Photo Editor 3.0 Photo</vt:lpstr>
      <vt:lpstr>Mathematics Instruction  Best Practices:     A Formula for Success</vt:lpstr>
      <vt:lpstr>How Many Triangles?</vt:lpstr>
      <vt:lpstr>How Many Triangles?</vt:lpstr>
      <vt:lpstr>Math Inventory What are our beliefs about Math?</vt:lpstr>
      <vt:lpstr>Why Math?</vt:lpstr>
      <vt:lpstr>Increasing recognition of the importance of mathematical knowledge</vt:lpstr>
      <vt:lpstr>State of Mathematics</vt:lpstr>
      <vt:lpstr>Meaningful Differences in Math Readiness</vt:lpstr>
      <vt:lpstr>Slide 9</vt:lpstr>
      <vt:lpstr>Slide 10</vt:lpstr>
      <vt:lpstr>Critical Benchmarks for Algebra Success</vt:lpstr>
      <vt:lpstr>“Math Wars” Dispute over best way to teach math</vt:lpstr>
      <vt:lpstr>Procedure vs. Concept</vt:lpstr>
      <vt:lpstr>Procedural vs. Conceptual Tools</vt:lpstr>
      <vt:lpstr>National Math Panel Results</vt:lpstr>
      <vt:lpstr>Fuzzy Math?</vt:lpstr>
      <vt:lpstr>At the Elementary Level,  Most Students that Struggle in Math Have Difficulty with:</vt:lpstr>
      <vt:lpstr>Slide 18</vt:lpstr>
      <vt:lpstr>Slide 19</vt:lpstr>
      <vt:lpstr>What to do?</vt:lpstr>
      <vt:lpstr>Types of CURRICULUM</vt:lpstr>
      <vt:lpstr>Slide 22</vt:lpstr>
      <vt:lpstr>Common Core State Standards</vt:lpstr>
      <vt:lpstr>EnVision Instructional Content</vt:lpstr>
      <vt:lpstr>What to do?</vt:lpstr>
      <vt:lpstr>INSTRUCTION</vt:lpstr>
      <vt:lpstr>Instructional Focus Continuum</vt:lpstr>
      <vt:lpstr>Instructional Strategies for Building Skill  Accuracy</vt:lpstr>
      <vt:lpstr>Explicit Instruction</vt:lpstr>
      <vt:lpstr>Explicit Instruction</vt:lpstr>
      <vt:lpstr> Exponents and Geometry?</vt:lpstr>
      <vt:lpstr> Exponents and Geometry?</vt:lpstr>
      <vt:lpstr>Precise and Consistent Language</vt:lpstr>
      <vt:lpstr>Ambiguous Language Examples</vt:lpstr>
      <vt:lpstr>What NOT to teach…</vt:lpstr>
      <vt:lpstr>Treatment Integrity for  Cover, Copy, &amp; Compare </vt:lpstr>
      <vt:lpstr>Student Directions for Cover, Copy, Compare</vt:lpstr>
      <vt:lpstr>Cover, Copy, Compare</vt:lpstr>
      <vt:lpstr>Share with your partner any additional ideas you have for building accuracy in a skill.</vt:lpstr>
      <vt:lpstr>Instructional Focus Continuum</vt:lpstr>
      <vt:lpstr>Instructional Strategies for Building Skill  Fluency</vt:lpstr>
      <vt:lpstr>Computer Resources for Math Skill Fluency</vt:lpstr>
      <vt:lpstr>Peer Math Games</vt:lpstr>
      <vt:lpstr>Share with your partner any additional ideas you have for building fluency in a skill.</vt:lpstr>
      <vt:lpstr>Instructional Focus Continuum</vt:lpstr>
      <vt:lpstr>Instructional Strategies for Building Skill Application </vt:lpstr>
      <vt:lpstr>Share with your partner any additional ideas you have for building application in a skill.</vt:lpstr>
      <vt:lpstr>What to do?</vt:lpstr>
      <vt:lpstr>Concrete-Representational-Abstract Instructional Approach (C-R-A)</vt:lpstr>
      <vt:lpstr>          Concrete Level</vt:lpstr>
      <vt:lpstr>  Representational       Level</vt:lpstr>
      <vt:lpstr>Abstract Level</vt:lpstr>
      <vt:lpstr>Slide 53</vt:lpstr>
      <vt:lpstr>Slide 54</vt:lpstr>
      <vt:lpstr>What to do?</vt:lpstr>
      <vt:lpstr>Scaffolded Instruction </vt:lpstr>
      <vt:lpstr>A Day in the Life of EnVision Math  The CORE and More Lesson Checklist   </vt:lpstr>
      <vt:lpstr>Slide 58</vt:lpstr>
      <vt:lpstr>What to do?</vt:lpstr>
      <vt:lpstr>ASSESSMENT</vt:lpstr>
    </vt:vector>
  </TitlesOfParts>
  <Company>csd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Piper Riddle</dc:creator>
  <cp:lastModifiedBy>Teacher</cp:lastModifiedBy>
  <cp:revision>23</cp:revision>
  <dcterms:created xsi:type="dcterms:W3CDTF">2010-07-24T21:40:11Z</dcterms:created>
  <dcterms:modified xsi:type="dcterms:W3CDTF">2010-07-26T19:26:47Z</dcterms:modified>
</cp:coreProperties>
</file>